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70" r:id="rId6"/>
    <p:sldId id="259" r:id="rId7"/>
    <p:sldId id="271" r:id="rId8"/>
    <p:sldId id="260" r:id="rId9"/>
    <p:sldId id="272" r:id="rId10"/>
    <p:sldId id="261" r:id="rId11"/>
    <p:sldId id="273" r:id="rId12"/>
    <p:sldId id="262" r:id="rId13"/>
    <p:sldId id="264" r:id="rId14"/>
    <p:sldId id="265" r:id="rId15"/>
    <p:sldId id="275" r:id="rId16"/>
    <p:sldId id="266" r:id="rId17"/>
    <p:sldId id="268" r:id="rId18"/>
    <p:sldId id="276"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15.12.2020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15.12.2020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15.12.2020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15.12.2020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15.12.2020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15.12.2020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15.12.2020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15.12.2020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76516" y="1124744"/>
            <a:ext cx="6172200" cy="3312368"/>
          </a:xfrm>
        </p:spPr>
        <p:txBody>
          <a:bodyPr>
            <a:normAutofit fontScale="90000"/>
          </a:bodyPr>
          <a:lstStyle/>
          <a:p>
            <a:pPr algn="ctr"/>
            <a:r>
              <a:rPr lang="tr-TR" sz="4900" dirty="0" smtClean="0">
                <a:solidFill>
                  <a:srgbClr val="92D050"/>
                </a:solidFill>
                <a:latin typeface="Comic Sans MS" panose="030F0702030302020204" pitchFamily="66" charset="0"/>
                <a:cs typeface="Arial" pitchFamily="34" charset="0"/>
              </a:rPr>
              <a:t>AİLE AHLAKI</a:t>
            </a:r>
            <a:br>
              <a:rPr lang="tr-TR" sz="4900" dirty="0" smtClean="0">
                <a:solidFill>
                  <a:srgbClr val="92D050"/>
                </a:solidFill>
                <a:latin typeface="Comic Sans MS" panose="030F0702030302020204" pitchFamily="66" charset="0"/>
                <a:cs typeface="Arial" pitchFamily="34" charset="0"/>
              </a:rPr>
            </a:br>
            <a:r>
              <a:rPr lang="tr-TR" sz="4900" dirty="0" smtClean="0">
                <a:solidFill>
                  <a:srgbClr val="92D050"/>
                </a:solidFill>
                <a:latin typeface="Comic Sans MS" panose="030F0702030302020204" pitchFamily="66" charset="0"/>
                <a:cs typeface="Arial" pitchFamily="34" charset="0"/>
              </a:rPr>
              <a:t> VE </a:t>
            </a:r>
            <a:br>
              <a:rPr lang="tr-TR" sz="4900" dirty="0" smtClean="0">
                <a:solidFill>
                  <a:srgbClr val="92D050"/>
                </a:solidFill>
                <a:latin typeface="Comic Sans MS" panose="030F0702030302020204" pitchFamily="66" charset="0"/>
                <a:cs typeface="Arial" pitchFamily="34" charset="0"/>
              </a:rPr>
            </a:br>
            <a:r>
              <a:rPr lang="tr-TR" sz="4900" dirty="0" smtClean="0">
                <a:solidFill>
                  <a:srgbClr val="92D050"/>
                </a:solidFill>
                <a:latin typeface="Comic Sans MS" panose="030F0702030302020204" pitchFamily="66" charset="0"/>
                <a:cs typeface="Arial" pitchFamily="34" charset="0"/>
              </a:rPr>
              <a:t>ÇOCUKTA AHLAKİ GELİŞİM</a:t>
            </a:r>
            <a:r>
              <a:rPr lang="tr-TR" sz="4400" dirty="0" smtClean="0">
                <a:solidFill>
                  <a:srgbClr val="00B050"/>
                </a:solidFill>
                <a:latin typeface="Comic Sans MS" panose="030F0702030302020204" pitchFamily="66" charset="0"/>
                <a:cs typeface="Arial" pitchFamily="34" charset="0"/>
              </a:rPr>
              <a:t/>
            </a:r>
            <a:br>
              <a:rPr lang="tr-TR" sz="4400" dirty="0" smtClean="0">
                <a:solidFill>
                  <a:srgbClr val="00B050"/>
                </a:solidFill>
                <a:latin typeface="Comic Sans MS" panose="030F0702030302020204" pitchFamily="66" charset="0"/>
                <a:cs typeface="Arial" pitchFamily="34" charset="0"/>
              </a:rPr>
            </a:br>
            <a:r>
              <a:rPr lang="tr-TR" sz="4400" dirty="0" smtClean="0">
                <a:solidFill>
                  <a:srgbClr val="00B050"/>
                </a:solidFill>
                <a:latin typeface="Comic Sans MS" panose="030F0702030302020204" pitchFamily="66" charset="0"/>
                <a:cs typeface="Arial" pitchFamily="34" charset="0"/>
              </a:rPr>
              <a:t/>
            </a:r>
            <a:br>
              <a:rPr lang="tr-TR" sz="4400" dirty="0" smtClean="0">
                <a:solidFill>
                  <a:srgbClr val="00B050"/>
                </a:solidFill>
                <a:latin typeface="Comic Sans MS" panose="030F0702030302020204" pitchFamily="66" charset="0"/>
                <a:cs typeface="Arial" pitchFamily="34" charset="0"/>
              </a:rPr>
            </a:br>
            <a:endParaRPr lang="tr-TR" sz="4400" dirty="0">
              <a:solidFill>
                <a:srgbClr val="00B050"/>
              </a:solidFill>
              <a:latin typeface="Comic Sans MS" panose="030F0702030302020204" pitchFamily="66" charset="0"/>
              <a:cs typeface="Arial" pitchFamily="34" charset="0"/>
            </a:endParaRPr>
          </a:p>
        </p:txBody>
      </p:sp>
      <p:sp>
        <p:nvSpPr>
          <p:cNvPr id="3" name="2 Alt Başlık"/>
          <p:cNvSpPr>
            <a:spLocks noGrp="1"/>
          </p:cNvSpPr>
          <p:nvPr>
            <p:ph type="subTitle" idx="1"/>
          </p:nvPr>
        </p:nvSpPr>
        <p:spPr>
          <a:xfrm>
            <a:off x="2195736" y="4221088"/>
            <a:ext cx="6696744" cy="2225842"/>
          </a:xfrm>
        </p:spPr>
        <p:txBody>
          <a:bodyPr>
            <a:normAutofit/>
          </a:bodyPr>
          <a:lstStyle/>
          <a:p>
            <a:pPr algn="ctr"/>
            <a:r>
              <a:rPr lang="tr-TR" sz="2400" dirty="0" smtClean="0">
                <a:solidFill>
                  <a:schemeClr val="tx1">
                    <a:lumMod val="75000"/>
                    <a:lumOff val="25000"/>
                  </a:schemeClr>
                </a:solidFill>
                <a:latin typeface="Century Gothic" panose="020B0502020202020204" pitchFamily="34" charset="0"/>
              </a:rPr>
              <a:t>MUSTAFA ERAVUTMUŞ ORTAOKULU REHBERLİK SERVİSİ</a:t>
            </a:r>
          </a:p>
          <a:p>
            <a:pPr algn="ctr"/>
            <a:endParaRPr lang="tr-TR" dirty="0" smtClean="0">
              <a:solidFill>
                <a:schemeClr val="tx1">
                  <a:lumMod val="75000"/>
                  <a:lumOff val="25000"/>
                </a:schemeClr>
              </a:solidFill>
              <a:latin typeface="Century Gothic" panose="020B0502020202020204" pitchFamily="34" charset="0"/>
            </a:endParaRPr>
          </a:p>
          <a:p>
            <a:pPr algn="ctr"/>
            <a:endParaRPr lang="tr-TR" dirty="0" smtClean="0">
              <a:solidFill>
                <a:schemeClr val="tx1">
                  <a:lumMod val="75000"/>
                  <a:lumOff val="25000"/>
                </a:schemeClr>
              </a:solidFill>
              <a:latin typeface="Century Gothic" panose="020B0502020202020204" pitchFamily="34" charset="0"/>
            </a:endParaRPr>
          </a:p>
          <a:p>
            <a:pPr algn="ctr"/>
            <a:r>
              <a:rPr lang="tr-TR" dirty="0" smtClean="0">
                <a:solidFill>
                  <a:schemeClr val="tx1">
                    <a:lumMod val="75000"/>
                    <a:lumOff val="25000"/>
                  </a:schemeClr>
                </a:solidFill>
                <a:latin typeface="Century Gothic" panose="020B0502020202020204" pitchFamily="34" charset="0"/>
              </a:rPr>
              <a:t>Nazlı YILDIRIM</a:t>
            </a:r>
          </a:p>
          <a:p>
            <a:pPr algn="ctr"/>
            <a:r>
              <a:rPr lang="tr-TR" dirty="0" smtClean="0">
                <a:solidFill>
                  <a:schemeClr val="tx1">
                    <a:lumMod val="75000"/>
                    <a:lumOff val="25000"/>
                  </a:schemeClr>
                </a:solidFill>
                <a:latin typeface="Century Gothic" panose="020B0502020202020204" pitchFamily="34" charset="0"/>
              </a:rPr>
              <a:t>Okul psikolojik danışmanı</a:t>
            </a: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1600200"/>
            <a:ext cx="3733800" cy="4572000"/>
          </a:xfrm>
        </p:spPr>
        <p:txBody>
          <a:bodyPr>
            <a:normAutofit fontScale="92500" lnSpcReduction="10000"/>
          </a:bodyPr>
          <a:lstStyle/>
          <a:p>
            <a:r>
              <a:rPr lang="tr-TR" b="1" u="sng" dirty="0" smtClean="0">
                <a:latin typeface="Comic Sans MS" pitchFamily="66" charset="0"/>
              </a:rPr>
              <a:t>Sorumluluk ilkesi</a:t>
            </a:r>
            <a:endParaRPr lang="tr-TR" u="sng" dirty="0" smtClean="0">
              <a:latin typeface="Comic Sans MS" pitchFamily="66" charset="0"/>
            </a:endParaRPr>
          </a:p>
          <a:p>
            <a:endParaRPr lang="tr-TR" dirty="0" smtClean="0">
              <a:latin typeface="Comic Sans MS" pitchFamily="66" charset="0"/>
            </a:endParaRPr>
          </a:p>
          <a:p>
            <a:pPr>
              <a:buNone/>
            </a:pPr>
            <a:r>
              <a:rPr lang="tr-TR" dirty="0" smtClean="0">
                <a:latin typeface="Comic Sans MS" pitchFamily="66" charset="0"/>
              </a:rPr>
              <a:t>     </a:t>
            </a:r>
            <a:r>
              <a:rPr lang="tr-TR" dirty="0" smtClean="0">
                <a:latin typeface="Comic Sans MS" pitchFamily="66" charset="0"/>
              </a:rPr>
              <a:t>Her </a:t>
            </a:r>
            <a:r>
              <a:rPr lang="tr-TR" dirty="0" smtClean="0">
                <a:latin typeface="Comic Sans MS" pitchFamily="66" charset="0"/>
              </a:rPr>
              <a:t>aile üyesi, kendi rolüne uygun olarak bazı sorumlulukları yerine getirmek </a:t>
            </a:r>
            <a:r>
              <a:rPr lang="tr-TR" dirty="0" smtClean="0">
                <a:latin typeface="Comic Sans MS" pitchFamily="66" charset="0"/>
              </a:rPr>
              <a:t>durumundadır</a:t>
            </a:r>
            <a:r>
              <a:rPr lang="tr-TR" dirty="0" smtClean="0">
                <a:latin typeface="Comic Sans MS" pitchFamily="66" charset="0"/>
              </a:rPr>
              <a:t>. Yemek </a:t>
            </a:r>
            <a:r>
              <a:rPr lang="tr-TR" dirty="0" smtClean="0">
                <a:latin typeface="Comic Sans MS" pitchFamily="66" charset="0"/>
              </a:rPr>
              <a:t>yapmak, aileye gelir sağlamak, okula gitmek, oyuncakları toplamak, ödev yapmak, </a:t>
            </a:r>
            <a:r>
              <a:rPr lang="tr-TR" dirty="0" smtClean="0">
                <a:latin typeface="Comic Sans MS" pitchFamily="66" charset="0"/>
              </a:rPr>
              <a:t>ev </a:t>
            </a:r>
            <a:r>
              <a:rPr lang="tr-TR" dirty="0" smtClean="0">
                <a:latin typeface="Comic Sans MS" pitchFamily="66" charset="0"/>
              </a:rPr>
              <a:t>temizliğini yapmak gibi sorumluluklarla karşı karşıyayız.</a:t>
            </a:r>
            <a:endParaRPr lang="tr-TR" dirty="0">
              <a:latin typeface="Comic Sans MS" pitchFamily="66" charset="0"/>
            </a:endParaRPr>
          </a:p>
        </p:txBody>
      </p:sp>
      <p:pic>
        <p:nvPicPr>
          <p:cNvPr id="5" name="4 İçerik Yer Tutucusu" descr="Aile.jpg"/>
          <p:cNvPicPr>
            <a:picLocks noGrp="1" noChangeAspect="1"/>
          </p:cNvPicPr>
          <p:nvPr>
            <p:ph sz="quarter" idx="2"/>
          </p:nvPr>
        </p:nvPicPr>
        <p:blipFill>
          <a:blip r:embed="rId2" cstate="print"/>
          <a:stretch>
            <a:fillRect/>
          </a:stretch>
        </p:blipFill>
        <p:spPr>
          <a:xfrm>
            <a:off x="4191000" y="1576327"/>
            <a:ext cx="3932039" cy="4752528"/>
          </a:xfrm>
        </p:spPr>
      </p:pic>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sz="quarter" idx="1"/>
          </p:nvPr>
        </p:nvSpPr>
        <p:spPr/>
        <p:txBody>
          <a:bodyPr/>
          <a:lstStyle/>
          <a:p>
            <a:endParaRPr lang="tr-TR" dirty="0" smtClean="0">
              <a:latin typeface="Comic Sans MS" pitchFamily="66" charset="0"/>
            </a:endParaRPr>
          </a:p>
          <a:p>
            <a:endParaRPr lang="tr-TR" dirty="0" smtClean="0">
              <a:latin typeface="Comic Sans MS" pitchFamily="66" charset="0"/>
            </a:endParaRPr>
          </a:p>
          <a:p>
            <a:r>
              <a:rPr lang="tr-TR" dirty="0" smtClean="0">
                <a:latin typeface="Comic Sans MS" pitchFamily="66" charset="0"/>
              </a:rPr>
              <a:t> Ortak bir yaşam alanı oluşturmak ve birlikte yaşayabilmek için bu sorumlulukların yerine getirilmesi gerekir. Zaman zaman aile toplantıları yaparak bu sorumlulukların gözden geçirilmesinde de yarar vardır.</a:t>
            </a:r>
            <a:endParaRPr lang="tr-TR" dirty="0"/>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b="1" u="sng" dirty="0" smtClean="0">
                <a:latin typeface="Comic Sans MS" pitchFamily="66" charset="0"/>
              </a:rPr>
              <a:t>Kararlara katılma ilkesi</a:t>
            </a:r>
            <a:endParaRPr lang="tr-TR" u="sng" dirty="0" smtClean="0">
              <a:latin typeface="Comic Sans MS" pitchFamily="66" charset="0"/>
            </a:endParaRPr>
          </a:p>
          <a:p>
            <a:endParaRPr lang="tr-TR" dirty="0" smtClean="0">
              <a:latin typeface="Comic Sans MS" pitchFamily="66" charset="0"/>
            </a:endParaRPr>
          </a:p>
          <a:p>
            <a:pPr>
              <a:buNone/>
            </a:pPr>
            <a:r>
              <a:rPr lang="tr-TR" dirty="0" smtClean="0">
                <a:latin typeface="Comic Sans MS" pitchFamily="66" charset="0"/>
              </a:rPr>
              <a:t>      Her aile üyesi, aile ortamında fikirlerini </a:t>
            </a:r>
            <a:r>
              <a:rPr lang="tr-TR" dirty="0" smtClean="0">
                <a:latin typeface="Comic Sans MS" pitchFamily="66" charset="0"/>
              </a:rPr>
              <a:t>rahat bir şekilde </a:t>
            </a:r>
            <a:r>
              <a:rPr lang="tr-TR" dirty="0" smtClean="0">
                <a:latin typeface="Comic Sans MS" pitchFamily="66" charset="0"/>
              </a:rPr>
              <a:t>ifade edebilmelidir. Özellikle aile içi ortak kararlarda her birey fikrini açıkça dile getirebilmelidir.</a:t>
            </a:r>
          </a:p>
          <a:p>
            <a:pPr>
              <a:buNone/>
            </a:pPr>
            <a:r>
              <a:rPr lang="tr-TR" dirty="0" smtClean="0">
                <a:latin typeface="Comic Sans MS" pitchFamily="66" charset="0"/>
              </a:rPr>
              <a:t> </a:t>
            </a:r>
          </a:p>
          <a:p>
            <a:endParaRPr lang="tr-TR" dirty="0">
              <a:latin typeface="Comic Sans MS" pitchFamily="66" charset="0"/>
            </a:endParaRPr>
          </a:p>
        </p:txBody>
      </p:sp>
      <p:pic>
        <p:nvPicPr>
          <p:cNvPr id="5" name="4 İçerik Yer Tutucusu" descr="467478-3-4-22892.jpg"/>
          <p:cNvPicPr>
            <a:picLocks noGrp="1" noChangeAspect="1"/>
          </p:cNvPicPr>
          <p:nvPr>
            <p:ph sz="quarter" idx="2"/>
          </p:nvPr>
        </p:nvPicPr>
        <p:blipFill>
          <a:blip r:embed="rId2" cstate="print"/>
          <a:stretch>
            <a:fillRect/>
          </a:stretch>
        </p:blipFill>
        <p:spPr>
          <a:xfrm>
            <a:off x="4139952" y="1412776"/>
            <a:ext cx="4608512" cy="4536504"/>
          </a:xfrm>
        </p:spPr>
      </p:pic>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08720"/>
            <a:ext cx="7467600" cy="508918"/>
          </a:xfrm>
        </p:spPr>
        <p:txBody>
          <a:bodyPr>
            <a:normAutofit fontScale="90000"/>
          </a:bodyPr>
          <a:lstStyle/>
          <a:p>
            <a:r>
              <a:rPr lang="tr-TR" dirty="0" smtClean="0">
                <a:solidFill>
                  <a:srgbClr val="00B050"/>
                </a:solidFill>
                <a:latin typeface="Comic Sans MS" pitchFamily="66" charset="0"/>
              </a:rPr>
              <a:t/>
            </a:r>
            <a:br>
              <a:rPr lang="tr-TR" dirty="0" smtClean="0">
                <a:solidFill>
                  <a:srgbClr val="00B050"/>
                </a:solidFill>
                <a:latin typeface="Comic Sans MS" pitchFamily="66" charset="0"/>
              </a:rPr>
            </a:br>
            <a:r>
              <a:rPr lang="tr-TR" dirty="0" smtClean="0">
                <a:solidFill>
                  <a:srgbClr val="00B050"/>
                </a:solidFill>
                <a:latin typeface="Comic Sans MS" pitchFamily="66" charset="0"/>
              </a:rPr>
              <a:t/>
            </a:r>
            <a:br>
              <a:rPr lang="tr-TR" dirty="0" smtClean="0">
                <a:solidFill>
                  <a:srgbClr val="00B050"/>
                </a:solidFill>
                <a:latin typeface="Comic Sans MS" pitchFamily="66" charset="0"/>
              </a:rPr>
            </a:br>
            <a:r>
              <a:rPr lang="tr-TR" dirty="0" smtClean="0">
                <a:solidFill>
                  <a:srgbClr val="00B050"/>
                </a:solidFill>
                <a:latin typeface="Comic Sans MS" pitchFamily="66" charset="0"/>
              </a:rPr>
              <a:t/>
            </a:r>
            <a:br>
              <a:rPr lang="tr-TR" dirty="0" smtClean="0">
                <a:solidFill>
                  <a:srgbClr val="00B050"/>
                </a:solidFill>
                <a:latin typeface="Comic Sans MS" pitchFamily="66" charset="0"/>
              </a:rPr>
            </a:br>
            <a:r>
              <a:rPr lang="tr-TR" dirty="0" smtClean="0">
                <a:solidFill>
                  <a:srgbClr val="00B050"/>
                </a:solidFill>
                <a:latin typeface="Comic Sans MS" pitchFamily="66" charset="0"/>
              </a:rPr>
              <a:t>ÇOCUĞUN AHLAKİ GELİŞİMİNDE ÖNEMLİ MADDELER</a:t>
            </a:r>
            <a:endParaRPr lang="tr-TR" dirty="0">
              <a:solidFill>
                <a:srgbClr val="00B050"/>
              </a:solidFill>
              <a:latin typeface="Comic Sans MS" pitchFamily="66" charset="0"/>
            </a:endParaRPr>
          </a:p>
        </p:txBody>
      </p:sp>
      <p:sp>
        <p:nvSpPr>
          <p:cNvPr id="3" name="2 İçerik Yer Tutucusu"/>
          <p:cNvSpPr>
            <a:spLocks noGrp="1"/>
          </p:cNvSpPr>
          <p:nvPr>
            <p:ph sz="quarter" idx="1"/>
          </p:nvPr>
        </p:nvSpPr>
        <p:spPr/>
        <p:txBody>
          <a:bodyPr>
            <a:normAutofit/>
          </a:bodyPr>
          <a:lstStyle/>
          <a:p>
            <a:r>
              <a:rPr lang="tr-TR" b="1" dirty="0" smtClean="0">
                <a:latin typeface="Comic Sans MS" pitchFamily="66" charset="0"/>
              </a:rPr>
              <a:t>Çocuklar gelişim özelliklerine göre eğitilmelidir.</a:t>
            </a:r>
          </a:p>
          <a:p>
            <a:pPr>
              <a:buNone/>
            </a:pPr>
            <a:r>
              <a:rPr lang="tr-TR" dirty="0" smtClean="0">
                <a:latin typeface="Comic Sans MS" pitchFamily="66" charset="0"/>
              </a:rPr>
              <a:t>         </a:t>
            </a:r>
          </a:p>
          <a:p>
            <a:pPr>
              <a:buNone/>
            </a:pPr>
            <a:r>
              <a:rPr lang="tr-TR" dirty="0" smtClean="0">
                <a:latin typeface="Comic Sans MS" pitchFamily="66" charset="0"/>
              </a:rPr>
              <a:t>         Her yaşın kendine özgü  gelişim özellikleri ve gelişim görevleri vardır. Bu durumu bilmeyen anne babalar, gelişim çağlarındaki çocuğun, bazı davranışlarını, </a:t>
            </a:r>
            <a:r>
              <a:rPr lang="tr-TR" dirty="0" smtClean="0">
                <a:latin typeface="Comic Sans MS" pitchFamily="66" charset="0"/>
              </a:rPr>
              <a:t>aykırı görmektedir</a:t>
            </a:r>
            <a:r>
              <a:rPr lang="tr-TR" dirty="0" smtClean="0">
                <a:latin typeface="Comic Sans MS" pitchFamily="66" charset="0"/>
              </a:rPr>
              <a:t>. Burada bilinmesi gereken, bu davranışların, o gelişim çağının doğal bir özelliği ve normal olduğudur. Anne baba tutumları da çocukların o dönemleri sağlıklı ve başarılı atlatmalarında önemlidir.</a:t>
            </a:r>
          </a:p>
          <a:p>
            <a:endParaRPr lang="tr-TR" dirty="0">
              <a:latin typeface="Comic Sans MS" pitchFamily="66" charset="0"/>
            </a:endParaRPr>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b="1" dirty="0" smtClean="0">
              <a:latin typeface="Comic Sans MS" pitchFamily="66" charset="0"/>
            </a:endParaRPr>
          </a:p>
          <a:p>
            <a:r>
              <a:rPr lang="tr-TR" b="1" dirty="0" smtClean="0">
                <a:latin typeface="Comic Sans MS" pitchFamily="66" charset="0"/>
              </a:rPr>
              <a:t>Ahlak Eğitimine, Çocuğun Doğum Anında Başlanmalıdır</a:t>
            </a:r>
          </a:p>
          <a:p>
            <a:endParaRPr lang="tr-TR" dirty="0" smtClean="0">
              <a:latin typeface="Comic Sans MS" pitchFamily="66" charset="0"/>
            </a:endParaRPr>
          </a:p>
          <a:p>
            <a:pPr>
              <a:buNone/>
            </a:pPr>
            <a:r>
              <a:rPr lang="tr-TR" dirty="0" smtClean="0">
                <a:latin typeface="Comic Sans MS" pitchFamily="66" charset="0"/>
              </a:rPr>
              <a:t>         Çocuğun eğitimi ve özellikle ahlak eğitimi uzun ve zorlu bir süreçtir. Bu süreç doğumdan ölüme kadar sürmektedir. Çocuğun ahlaki eğitimi doğumla birlikte başlar. Dünyaya yeni gelen bir bebeğin güvene, sevgiye ve ilgiye ihtiyacı bulunmaktadır. Bu ihtiyaçlarının sağlıklı bir şekilde karşılanması çocuğun ahlaki gelişimi açısından önem taşımaktadır.</a:t>
            </a:r>
            <a:endParaRPr lang="tr-TR" dirty="0">
              <a:latin typeface="Comic Sans MS" pitchFamily="66" charset="0"/>
            </a:endParaRPr>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eb_ready_gathering_final_kondrich.jpg"/>
          <p:cNvPicPr>
            <a:picLocks noGrp="1" noChangeAspect="1"/>
          </p:cNvPicPr>
          <p:nvPr>
            <p:ph sz="quarter" idx="1"/>
          </p:nvPr>
        </p:nvPicPr>
        <p:blipFill>
          <a:blip r:embed="rId2" cstate="print"/>
          <a:stretch>
            <a:fillRect/>
          </a:stretch>
        </p:blipFill>
        <p:spPr>
          <a:xfrm>
            <a:off x="611560" y="1412776"/>
            <a:ext cx="7488832" cy="5184576"/>
          </a:xfrm>
        </p:spPr>
      </p:pic>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endParaRPr lang="tr-TR" b="1" dirty="0" smtClean="0">
              <a:latin typeface="Comic Sans MS" pitchFamily="66" charset="0"/>
            </a:endParaRPr>
          </a:p>
          <a:p>
            <a:r>
              <a:rPr lang="tr-TR" b="1" dirty="0" smtClean="0">
                <a:latin typeface="Comic Sans MS" pitchFamily="66" charset="0"/>
              </a:rPr>
              <a:t>Çocuğa İyi Bir Model Olunmalıdır</a:t>
            </a:r>
          </a:p>
          <a:p>
            <a:pPr marL="0" indent="0">
              <a:buNone/>
            </a:pPr>
            <a:endParaRPr lang="tr-TR" dirty="0" smtClean="0">
              <a:latin typeface="Comic Sans MS" pitchFamily="66" charset="0"/>
            </a:endParaRPr>
          </a:p>
          <a:p>
            <a:pPr>
              <a:buNone/>
            </a:pPr>
            <a:r>
              <a:rPr lang="tr-TR" dirty="0" smtClean="0">
                <a:latin typeface="Comic Sans MS" pitchFamily="66" charset="0"/>
              </a:rPr>
              <a:t>         Eğitimde en temel ve etkili yöntem, anne babanın iyi bir örnek ve model olmasıdır. Çocuklar özellikle belli bir yaşa gelene kadar model alarak öğrenme yolunu tercih ederler. Bu nedenle anne babalar da çocuklarını yetiştirirken sergiledikleri davranışlarına çok dikkat etmelidirler. </a:t>
            </a:r>
            <a:endParaRPr lang="tr-TR" dirty="0">
              <a:latin typeface="Comic Sans MS" pitchFamily="66" charset="0"/>
            </a:endParaRPr>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3861048"/>
            <a:ext cx="7313240" cy="2612904"/>
          </a:xfrm>
        </p:spPr>
        <p:txBody>
          <a:bodyPr/>
          <a:lstStyle/>
          <a:p>
            <a:endParaRPr lang="tr-TR" dirty="0" smtClean="0">
              <a:latin typeface="Comic Sans MS" pitchFamily="66" charset="0"/>
            </a:endParaRPr>
          </a:p>
          <a:p>
            <a:endParaRPr lang="tr-TR" dirty="0" smtClean="0">
              <a:latin typeface="Comic Sans MS" pitchFamily="66" charset="0"/>
            </a:endParaRPr>
          </a:p>
          <a:p>
            <a:pPr marL="0" indent="0">
              <a:buNone/>
            </a:pPr>
            <a:r>
              <a:rPr lang="tr-TR" i="1" dirty="0">
                <a:latin typeface="Comic Sans MS" pitchFamily="66" charset="0"/>
              </a:rPr>
              <a:t> </a:t>
            </a:r>
            <a:r>
              <a:rPr lang="tr-TR" i="1" dirty="0" smtClean="0">
                <a:latin typeface="Comic Sans MS" pitchFamily="66" charset="0"/>
              </a:rPr>
              <a:t>   </a:t>
            </a:r>
          </a:p>
          <a:p>
            <a:pPr marL="0" indent="0" algn="ctr">
              <a:buNone/>
            </a:pPr>
            <a:r>
              <a:rPr lang="tr-TR" i="1" dirty="0">
                <a:latin typeface="Comic Sans MS" pitchFamily="66" charset="0"/>
              </a:rPr>
              <a:t> </a:t>
            </a:r>
            <a:r>
              <a:rPr lang="tr-TR" i="1" dirty="0" smtClean="0">
                <a:latin typeface="Comic Sans MS" pitchFamily="66" charset="0"/>
              </a:rPr>
              <a:t>        Sevgi</a:t>
            </a:r>
            <a:r>
              <a:rPr lang="tr-TR" i="1" dirty="0" smtClean="0">
                <a:latin typeface="Comic Sans MS" pitchFamily="66" charset="0"/>
              </a:rPr>
              <a:t>, şefkat ve ilgiyle mutlu çocuklar yetiştirmeniz dileğiyle…</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901" y="260648"/>
            <a:ext cx="6985132" cy="4032448"/>
          </a:xfrm>
          <a:prstGeom prst="rect">
            <a:avLst/>
          </a:prstGeom>
        </p:spPr>
      </p:pic>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endParaRPr lang="tr-TR" sz="4000" dirty="0">
              <a:latin typeface="Comic Sans MS" panose="030F0702030302020204" pitchFamily="66" charset="0"/>
            </a:endParaRPr>
          </a:p>
          <a:p>
            <a:pPr marL="0" indent="0" algn="ctr">
              <a:lnSpc>
                <a:spcPct val="200000"/>
              </a:lnSpc>
              <a:buNone/>
            </a:pPr>
            <a:r>
              <a:rPr lang="tr-TR" sz="4000" b="1" dirty="0" smtClean="0">
                <a:solidFill>
                  <a:srgbClr val="92D050"/>
                </a:solidFill>
                <a:latin typeface="Comic Sans MS" panose="030F0702030302020204" pitchFamily="66" charset="0"/>
              </a:rPr>
              <a:t>KATILIMINIZ İÇİN TEŞEKKÜRLER…</a:t>
            </a:r>
            <a:endParaRPr lang="tr-TR" sz="4000" b="1" dirty="0">
              <a:solidFill>
                <a:srgbClr val="92D050"/>
              </a:solidFill>
              <a:latin typeface="Comic Sans MS" panose="030F0702030302020204" pitchFamily="66" charset="0"/>
            </a:endParaRPr>
          </a:p>
        </p:txBody>
      </p:sp>
    </p:spTree>
    <p:extLst>
      <p:ext uri="{BB962C8B-B14F-4D97-AF65-F5344CB8AC3E}">
        <p14:creationId xmlns:p14="http://schemas.microsoft.com/office/powerpoint/2010/main" val="1000427485"/>
      </p:ext>
    </p:extLst>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latin typeface="Comic Sans MS" pitchFamily="66" charset="0"/>
              </a:rPr>
              <a:t>Her çocuk, dünyaya geldiği andan itibaren aile değerlerini hissedip yaşayarak büyür.</a:t>
            </a:r>
          </a:p>
          <a:p>
            <a:r>
              <a:rPr lang="tr-TR" dirty="0" smtClean="0">
                <a:latin typeface="Comic Sans MS" pitchFamily="66" charset="0"/>
              </a:rPr>
              <a:t> Anne-babanın konuşmaları, tercihleri, davranışları, o ailenin hakim değerlerini yansıtır. </a:t>
            </a:r>
          </a:p>
          <a:p>
            <a:pPr>
              <a:buNone/>
            </a:pPr>
            <a:endParaRPr lang="tr-TR" dirty="0" smtClean="0">
              <a:latin typeface="Comic Sans MS" pitchFamily="66" charset="0"/>
            </a:endParaRPr>
          </a:p>
          <a:p>
            <a:endParaRPr lang="tr-TR" dirty="0">
              <a:latin typeface="Comic Sans MS" pitchFamily="66" charset="0"/>
            </a:endParaRPr>
          </a:p>
        </p:txBody>
      </p:sp>
      <p:pic>
        <p:nvPicPr>
          <p:cNvPr id="6" name="5 İçerik Yer Tutucusu" descr="aile (1).jpg"/>
          <p:cNvPicPr>
            <a:picLocks noGrp="1" noChangeAspect="1"/>
          </p:cNvPicPr>
          <p:nvPr>
            <p:ph sz="quarter" idx="2"/>
          </p:nvPr>
        </p:nvPicPr>
        <p:blipFill>
          <a:blip r:embed="rId2" cstate="print"/>
          <a:stretch>
            <a:fillRect/>
          </a:stretch>
        </p:blipFill>
        <p:spPr>
          <a:xfrm>
            <a:off x="4427984" y="1484784"/>
            <a:ext cx="3528392" cy="4572000"/>
          </a:xfrm>
        </p:spPr>
      </p:pic>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txBody>
          <a:bodyPr/>
          <a:lstStyle/>
          <a:p>
            <a:endParaRPr lang="tr-TR"/>
          </a:p>
        </p:txBody>
      </p:sp>
      <p:sp>
        <p:nvSpPr>
          <p:cNvPr id="9" name="8 İçerik Yer Tutucusu"/>
          <p:cNvSpPr>
            <a:spLocks noGrp="1"/>
          </p:cNvSpPr>
          <p:nvPr>
            <p:ph sz="quarter" idx="1"/>
          </p:nvPr>
        </p:nvSpPr>
        <p:spPr/>
        <p:txBody>
          <a:bodyPr/>
          <a:lstStyle/>
          <a:p>
            <a:endParaRPr lang="tr-TR" dirty="0" smtClean="0">
              <a:latin typeface="Comic Sans MS" pitchFamily="66" charset="0"/>
            </a:endParaRPr>
          </a:p>
          <a:p>
            <a:r>
              <a:rPr lang="tr-TR" dirty="0" smtClean="0">
                <a:latin typeface="Comic Sans MS" pitchFamily="66" charset="0"/>
              </a:rPr>
              <a:t>Aile ortamında geçerli olan hakim değerler, o ailenin kişilik yapısını gösterir.</a:t>
            </a:r>
          </a:p>
          <a:p>
            <a:endParaRPr lang="tr-TR" dirty="0" smtClean="0">
              <a:latin typeface="Comic Sans MS" pitchFamily="66" charset="0"/>
            </a:endParaRPr>
          </a:p>
          <a:p>
            <a:r>
              <a:rPr lang="tr-TR" dirty="0" smtClean="0">
                <a:latin typeface="Comic Sans MS" pitchFamily="66" charset="0"/>
              </a:rPr>
              <a:t>Çocuklar, anne-babalarının sergilediği bir çok davranışı izleyerek aile değerlerini öğrenir ve içselleştirir. </a:t>
            </a:r>
          </a:p>
          <a:p>
            <a:endParaRPr lang="tr-TR"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sz="2800" b="1" dirty="0" smtClean="0">
                <a:solidFill>
                  <a:srgbClr val="00B050"/>
                </a:solidFill>
                <a:latin typeface="Comic Sans MS" pitchFamily="66" charset="0"/>
                <a:cs typeface="Times New Roman" pitchFamily="18" charset="0"/>
              </a:rPr>
              <a:t>Aileler hangi değerlere sahip olmalıdır?</a:t>
            </a:r>
            <a:r>
              <a:rPr lang="tr-TR" sz="2800" dirty="0" smtClean="0">
                <a:solidFill>
                  <a:srgbClr val="00B050"/>
                </a:solidFill>
                <a:latin typeface="Berlin Sans FB Demi" pitchFamily="34" charset="0"/>
                <a:cs typeface="Times New Roman" pitchFamily="18" charset="0"/>
              </a:rPr>
              <a:t/>
            </a:r>
            <a:br>
              <a:rPr lang="tr-TR" sz="2800" dirty="0" smtClean="0">
                <a:solidFill>
                  <a:srgbClr val="00B050"/>
                </a:solidFill>
                <a:latin typeface="Berlin Sans FB Demi" pitchFamily="34" charset="0"/>
                <a:cs typeface="Times New Roman" pitchFamily="18" charset="0"/>
              </a:rPr>
            </a:br>
            <a:endParaRPr lang="tr-TR" sz="2800" dirty="0">
              <a:solidFill>
                <a:srgbClr val="00B050"/>
              </a:solidFill>
              <a:latin typeface="Berlin Sans FB Demi" pitchFamily="34" charset="0"/>
              <a:cs typeface="Times New Roman" pitchFamily="18" charset="0"/>
            </a:endParaRPr>
          </a:p>
        </p:txBody>
      </p:sp>
      <p:sp>
        <p:nvSpPr>
          <p:cNvPr id="6" name="5 İçerik Yer Tutucusu"/>
          <p:cNvSpPr>
            <a:spLocks noGrp="1"/>
          </p:cNvSpPr>
          <p:nvPr>
            <p:ph sz="quarter" idx="1"/>
          </p:nvPr>
        </p:nvSpPr>
        <p:spPr/>
        <p:txBody>
          <a:bodyPr>
            <a:normAutofit lnSpcReduction="10000"/>
          </a:bodyPr>
          <a:lstStyle/>
          <a:p>
            <a:pPr>
              <a:buNone/>
            </a:pPr>
            <a:r>
              <a:rPr lang="tr-TR" b="1" u="sng" dirty="0" smtClean="0">
                <a:latin typeface="Comic Sans MS" pitchFamily="66" charset="0"/>
              </a:rPr>
              <a:t>Saygı İlkesi</a:t>
            </a:r>
          </a:p>
          <a:p>
            <a:pPr>
              <a:buNone/>
            </a:pPr>
            <a:endParaRPr lang="tr-TR" b="1" dirty="0" smtClean="0">
              <a:latin typeface="Comic Sans MS" pitchFamily="66" charset="0"/>
            </a:endParaRPr>
          </a:p>
          <a:p>
            <a:pPr>
              <a:buNone/>
            </a:pPr>
            <a:r>
              <a:rPr lang="tr-TR" b="1" dirty="0" smtClean="0">
                <a:latin typeface="Comic Sans MS" pitchFamily="66" charset="0"/>
              </a:rPr>
              <a:t>  </a:t>
            </a:r>
            <a:r>
              <a:rPr lang="tr-TR" dirty="0" smtClean="0">
                <a:latin typeface="Comic Sans MS" pitchFamily="66" charset="0"/>
              </a:rPr>
              <a:t>Aile içinde en temel ilkelerden biri saygıdır. Karşımızdaki kişinin varlığını kabul etmek, onun değerinin farkında olmak </a:t>
            </a:r>
            <a:r>
              <a:rPr lang="tr-TR" dirty="0" smtClean="0">
                <a:latin typeface="Comic Sans MS" pitchFamily="66" charset="0"/>
              </a:rPr>
              <a:t> </a:t>
            </a:r>
            <a:r>
              <a:rPr lang="tr-TR" dirty="0" smtClean="0">
                <a:latin typeface="Comic Sans MS" pitchFamily="66" charset="0"/>
              </a:rPr>
              <a:t>saygının özünü oluşturur. Saygı esas itibariyle varoluştan gelir ve bütün varlığa gösterilir.</a:t>
            </a:r>
          </a:p>
          <a:p>
            <a:endParaRPr lang="tr-TR" dirty="0" smtClean="0">
              <a:latin typeface="Comic Sans MS" pitchFamily="66" charset="0"/>
            </a:endParaRPr>
          </a:p>
          <a:p>
            <a:endParaRPr lang="tr-TR" dirty="0">
              <a:latin typeface="Comic Sans MS" pitchFamily="66" charset="0"/>
            </a:endParaRPr>
          </a:p>
        </p:txBody>
      </p:sp>
      <p:pic>
        <p:nvPicPr>
          <p:cNvPr id="8" name="7 İçerik Yer Tutucusu" descr="turkiyede-aile-birlesimi.jpeg"/>
          <p:cNvPicPr>
            <a:picLocks noGrp="1" noChangeAspect="1"/>
          </p:cNvPicPr>
          <p:nvPr>
            <p:ph sz="quarter" idx="2"/>
          </p:nvPr>
        </p:nvPicPr>
        <p:blipFill>
          <a:blip r:embed="rId2" cstate="print"/>
          <a:stretch>
            <a:fillRect/>
          </a:stretch>
        </p:blipFill>
        <p:spPr>
          <a:xfrm>
            <a:off x="4270375" y="1484784"/>
            <a:ext cx="3657600" cy="4536503"/>
          </a:xfrm>
        </p:spPr>
      </p:pic>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sz="quarter" idx="1"/>
          </p:nvPr>
        </p:nvSpPr>
        <p:spPr/>
        <p:txBody>
          <a:bodyPr/>
          <a:lstStyle/>
          <a:p>
            <a:endParaRPr lang="tr-TR" dirty="0" smtClean="0">
              <a:latin typeface="Comic Sans MS" pitchFamily="66" charset="0"/>
            </a:endParaRPr>
          </a:p>
          <a:p>
            <a:endParaRPr lang="tr-TR" dirty="0" smtClean="0">
              <a:latin typeface="Comic Sans MS" pitchFamily="66" charset="0"/>
            </a:endParaRPr>
          </a:p>
          <a:p>
            <a:r>
              <a:rPr lang="tr-TR" dirty="0" smtClean="0">
                <a:latin typeface="Comic Sans MS" pitchFamily="66" charset="0"/>
              </a:rPr>
              <a:t>Her aile </a:t>
            </a:r>
            <a:r>
              <a:rPr lang="tr-TR" dirty="0" smtClean="0">
                <a:latin typeface="Comic Sans MS" pitchFamily="66" charset="0"/>
              </a:rPr>
              <a:t>bireyi, </a:t>
            </a:r>
            <a:r>
              <a:rPr lang="tr-TR" dirty="0" smtClean="0">
                <a:latin typeface="Comic Sans MS" pitchFamily="66" charset="0"/>
              </a:rPr>
              <a:t>saygıyı hak eder. </a:t>
            </a:r>
            <a:r>
              <a:rPr lang="tr-TR" dirty="0" smtClean="0">
                <a:latin typeface="Comic Sans MS" pitchFamily="66" charset="0"/>
              </a:rPr>
              <a:t>Anne-baba</a:t>
            </a:r>
            <a:r>
              <a:rPr lang="tr-TR" dirty="0" smtClean="0">
                <a:latin typeface="Comic Sans MS" pitchFamily="66" charset="0"/>
              </a:rPr>
              <a:t>, aile ortamında saygıyı açık seçik bir değer olarak yaşar ve yaşattırırsa, çocuğun kişilik gelişimine en büyük yatırımı yapmış olur. </a:t>
            </a:r>
          </a:p>
          <a:p>
            <a:endParaRPr lang="tr-TR" dirty="0" smtClean="0">
              <a:latin typeface="Comic Sans MS" pitchFamily="66" charset="0"/>
            </a:endParaRPr>
          </a:p>
          <a:p>
            <a:endParaRPr lang="tr-TR"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b="1" dirty="0" smtClean="0">
                <a:latin typeface="Comic Sans MS" pitchFamily="66" charset="0"/>
              </a:rPr>
              <a:t>  </a:t>
            </a:r>
            <a:r>
              <a:rPr lang="tr-TR" b="1" u="sng" dirty="0" smtClean="0">
                <a:latin typeface="Comic Sans MS" pitchFamily="66" charset="0"/>
              </a:rPr>
              <a:t>Koşulsuz sevgi ilkesi</a:t>
            </a:r>
            <a:endParaRPr lang="tr-TR" u="sng" dirty="0" smtClean="0">
              <a:latin typeface="Comic Sans MS" pitchFamily="66" charset="0"/>
            </a:endParaRPr>
          </a:p>
          <a:p>
            <a:pPr>
              <a:buNone/>
            </a:pPr>
            <a:r>
              <a:rPr lang="tr-TR" dirty="0" smtClean="0">
                <a:latin typeface="Comic Sans MS" pitchFamily="66" charset="0"/>
              </a:rPr>
              <a:t> </a:t>
            </a:r>
          </a:p>
          <a:p>
            <a:r>
              <a:rPr lang="tr-TR" dirty="0" smtClean="0">
                <a:latin typeface="Comic Sans MS" pitchFamily="66" charset="0"/>
              </a:rPr>
              <a:t>Aile bütünlüğü sevgiden geçer. Annenin babaya, babanın anneye, anne-babanın çocuğa, çocuğun anne-babaya göstereceği sevgi, ailenin duygusal atmosferini oluşturur.</a:t>
            </a:r>
          </a:p>
          <a:p>
            <a:endParaRPr lang="tr-TR" dirty="0" smtClean="0">
              <a:latin typeface="Comic Sans MS" pitchFamily="66" charset="0"/>
            </a:endParaRPr>
          </a:p>
          <a:p>
            <a:endParaRPr lang="tr-TR" dirty="0">
              <a:latin typeface="Comic Sans MS" pitchFamily="66" charset="0"/>
            </a:endParaRPr>
          </a:p>
        </p:txBody>
      </p:sp>
      <p:pic>
        <p:nvPicPr>
          <p:cNvPr id="5" name="4 İçerik Yer Tutucusu" descr="images.jpg"/>
          <p:cNvPicPr>
            <a:picLocks noGrp="1" noChangeAspect="1"/>
          </p:cNvPicPr>
          <p:nvPr>
            <p:ph sz="quarter" idx="2"/>
          </p:nvPr>
        </p:nvPicPr>
        <p:blipFill>
          <a:blip r:embed="rId2" cstate="print"/>
          <a:stretch>
            <a:fillRect/>
          </a:stretch>
        </p:blipFill>
        <p:spPr>
          <a:xfrm>
            <a:off x="4139952" y="1628800"/>
            <a:ext cx="3888432" cy="4608512"/>
          </a:xfrm>
        </p:spPr>
      </p:pic>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sz="quarter" idx="1"/>
          </p:nvPr>
        </p:nvSpPr>
        <p:spPr/>
        <p:txBody>
          <a:bodyPr/>
          <a:lstStyle/>
          <a:p>
            <a:endParaRPr lang="tr-TR" dirty="0" smtClean="0">
              <a:latin typeface="Comic Sans MS" pitchFamily="66" charset="0"/>
            </a:endParaRPr>
          </a:p>
          <a:p>
            <a:endParaRPr lang="tr-TR" dirty="0" smtClean="0">
              <a:latin typeface="Comic Sans MS" pitchFamily="66" charset="0"/>
            </a:endParaRPr>
          </a:p>
          <a:p>
            <a:r>
              <a:rPr lang="tr-TR" dirty="0" smtClean="0">
                <a:latin typeface="Comic Sans MS" pitchFamily="66" charset="0"/>
              </a:rPr>
              <a:t>Anne-babanın hem birbirine hem de çocuğuna sevgi aktarımında koşulsuz ve cömert davranması gerekir. Bir çocuk doğduğu andan itibaren anne-babasından koşulsuz kabul, ilgi ve sevgi görürse, ruhsal açıdan sağlıklı olur. </a:t>
            </a:r>
          </a:p>
          <a:p>
            <a:endParaRPr lang="tr-TR"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u="sng" dirty="0" smtClean="0">
                <a:latin typeface="Comic Sans MS" pitchFamily="66" charset="0"/>
              </a:rPr>
              <a:t>İletişime açık olma ilkesi</a:t>
            </a:r>
            <a:endParaRPr lang="tr-TR" u="sng" dirty="0" smtClean="0">
              <a:latin typeface="Comic Sans MS" pitchFamily="66" charset="0"/>
            </a:endParaRPr>
          </a:p>
          <a:p>
            <a:pPr>
              <a:buNone/>
            </a:pPr>
            <a:r>
              <a:rPr lang="tr-TR" dirty="0" smtClean="0">
                <a:latin typeface="Comic Sans MS" pitchFamily="66" charset="0"/>
              </a:rPr>
              <a:t>   </a:t>
            </a:r>
          </a:p>
          <a:p>
            <a:pPr>
              <a:buNone/>
            </a:pPr>
            <a:r>
              <a:rPr lang="tr-TR" dirty="0" smtClean="0">
                <a:latin typeface="Comic Sans MS" pitchFamily="66" charset="0"/>
              </a:rPr>
              <a:t>    Aile bireylerinin gerçek anlamda iletişim kuruyor olmaları çok önemlidir. Gerçek iletişimin temeli de “samimiyet” ve “anlama” üzerine kuruludur.</a:t>
            </a:r>
          </a:p>
          <a:p>
            <a:endParaRPr lang="tr-TR" dirty="0" smtClean="0">
              <a:latin typeface="Comic Sans MS" pitchFamily="66" charset="0"/>
            </a:endParaRPr>
          </a:p>
          <a:p>
            <a:endParaRPr lang="tr-TR" dirty="0">
              <a:latin typeface="Comic Sans MS" pitchFamily="66" charset="0"/>
            </a:endParaRPr>
          </a:p>
        </p:txBody>
      </p:sp>
      <p:pic>
        <p:nvPicPr>
          <p:cNvPr id="5" name="4 İçerik Yer Tutucusu" descr="aile.jpg"/>
          <p:cNvPicPr>
            <a:picLocks noGrp="1" noChangeAspect="1"/>
          </p:cNvPicPr>
          <p:nvPr>
            <p:ph sz="quarter" idx="2"/>
          </p:nvPr>
        </p:nvPicPr>
        <p:blipFill>
          <a:blip r:embed="rId2" cstate="print"/>
          <a:stretch>
            <a:fillRect/>
          </a:stretch>
        </p:blipFill>
        <p:spPr>
          <a:xfrm>
            <a:off x="4139952" y="1700808"/>
            <a:ext cx="3801616" cy="4464496"/>
          </a:xfrm>
        </p:spPr>
      </p:pic>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6" name="5 İçerik Yer Tutucusu"/>
          <p:cNvSpPr>
            <a:spLocks noGrp="1"/>
          </p:cNvSpPr>
          <p:nvPr>
            <p:ph sz="quarter" idx="1"/>
          </p:nvPr>
        </p:nvSpPr>
        <p:spPr/>
        <p:txBody>
          <a:bodyPr/>
          <a:lstStyle/>
          <a:p>
            <a:endParaRPr lang="tr-TR" dirty="0" smtClean="0">
              <a:latin typeface="Comic Sans MS" pitchFamily="66" charset="0"/>
            </a:endParaRPr>
          </a:p>
          <a:p>
            <a:endParaRPr lang="tr-TR" dirty="0" smtClean="0">
              <a:latin typeface="Comic Sans MS" pitchFamily="66" charset="0"/>
            </a:endParaRPr>
          </a:p>
          <a:p>
            <a:r>
              <a:rPr lang="tr-TR" dirty="0" smtClean="0">
                <a:latin typeface="Comic Sans MS" pitchFamily="66" charset="0"/>
              </a:rPr>
              <a:t>Ailedeki herkes, birbirinin konuşma ve kendini ifade etme hakkına saygı göstermelidir. Bir aile üyesi </a:t>
            </a:r>
            <a:r>
              <a:rPr lang="tr-TR" dirty="0" smtClean="0">
                <a:latin typeface="Comic Sans MS" pitchFamily="66" charset="0"/>
              </a:rPr>
              <a:t>konuştuğunda, </a:t>
            </a:r>
            <a:r>
              <a:rPr lang="tr-TR" dirty="0" smtClean="0">
                <a:latin typeface="Comic Sans MS" pitchFamily="66" charset="0"/>
              </a:rPr>
              <a:t>diğer aile üyeleri onu gerçekten anlama niyetiyle dinlemelidir. Her aile üyesi, diğer aile üyelerinden farklı da olsa görüşlerini </a:t>
            </a:r>
            <a:r>
              <a:rPr lang="tr-TR" dirty="0" smtClean="0">
                <a:latin typeface="Comic Sans MS" pitchFamily="66" charset="0"/>
              </a:rPr>
              <a:t>rahatça </a:t>
            </a:r>
            <a:r>
              <a:rPr lang="tr-TR" dirty="0" smtClean="0">
                <a:latin typeface="Comic Sans MS" pitchFamily="66" charset="0"/>
              </a:rPr>
              <a:t>söyleyebilmelidir.</a:t>
            </a:r>
          </a:p>
          <a:p>
            <a:pPr>
              <a:buNone/>
            </a:pPr>
            <a:r>
              <a:rPr lang="tr-TR" dirty="0" smtClean="0">
                <a:latin typeface="Comic Sans MS" pitchFamily="66" charset="0"/>
              </a:rPr>
              <a:t> </a:t>
            </a:r>
          </a:p>
          <a:p>
            <a:endParaRPr lang="tr-TR"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TotalTime>
  <Words>482</Words>
  <Application>Microsoft Office PowerPoint</Application>
  <PresentationFormat>Ekran Gösterisi (4:3)</PresentationFormat>
  <Paragraphs>60</Paragraphs>
  <Slides>18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18</vt:i4>
      </vt:variant>
    </vt:vector>
  </HeadingPairs>
  <TitlesOfParts>
    <vt:vector size="27" baseType="lpstr">
      <vt:lpstr>Arial</vt:lpstr>
      <vt:lpstr>Berlin Sans FB Demi</vt:lpstr>
      <vt:lpstr>Century Gothic</vt:lpstr>
      <vt:lpstr>Century Schoolbook</vt:lpstr>
      <vt:lpstr>Comic Sans MS</vt:lpstr>
      <vt:lpstr>Times New Roman</vt:lpstr>
      <vt:lpstr>Wingdings</vt:lpstr>
      <vt:lpstr>Wingdings 2</vt:lpstr>
      <vt:lpstr>Cumba</vt:lpstr>
      <vt:lpstr>AİLE AHLAKI  VE  ÇOCUKTA AHLAKİ GELİŞİM  </vt:lpstr>
      <vt:lpstr>PowerPoint Sunusu</vt:lpstr>
      <vt:lpstr>PowerPoint Sunusu</vt:lpstr>
      <vt:lpstr>Aileler hangi değerlere sahip olmalıdır? </vt:lpstr>
      <vt:lpstr>PowerPoint Sunusu</vt:lpstr>
      <vt:lpstr>PowerPoint Sunusu</vt:lpstr>
      <vt:lpstr>PowerPoint Sunusu</vt:lpstr>
      <vt:lpstr>PowerPoint Sunusu</vt:lpstr>
      <vt:lpstr>PowerPoint Sunusu</vt:lpstr>
      <vt:lpstr>PowerPoint Sunusu</vt:lpstr>
      <vt:lpstr>PowerPoint Sunusu</vt:lpstr>
      <vt:lpstr>PowerPoint Sunusu</vt:lpstr>
      <vt:lpstr>   ÇOCUĞUN AHLAKİ GELİŞİMİNDE ÖNEMLİ MADDELER</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AHLAKI  VE  ÇOCUKTA AHLAKİ GELİŞİM</dc:title>
  <dc:creator>NazYLD</dc:creator>
  <cp:lastModifiedBy>jet</cp:lastModifiedBy>
  <cp:revision>20</cp:revision>
  <dcterms:created xsi:type="dcterms:W3CDTF">2019-10-21T17:21:31Z</dcterms:created>
  <dcterms:modified xsi:type="dcterms:W3CDTF">2020-12-15T09:21:13Z</dcterms:modified>
</cp:coreProperties>
</file>