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73"/>
  </p:notesMasterIdLst>
  <p:sldIdLst>
    <p:sldId id="289" r:id="rId2"/>
    <p:sldId id="343" r:id="rId3"/>
    <p:sldId id="290" r:id="rId4"/>
    <p:sldId id="294" r:id="rId5"/>
    <p:sldId id="295" r:id="rId6"/>
    <p:sldId id="296" r:id="rId7"/>
    <p:sldId id="297" r:id="rId8"/>
    <p:sldId id="298" r:id="rId9"/>
    <p:sldId id="299" r:id="rId10"/>
    <p:sldId id="336" r:id="rId11"/>
    <p:sldId id="291" r:id="rId12"/>
    <p:sldId id="265" r:id="rId13"/>
    <p:sldId id="263" r:id="rId14"/>
    <p:sldId id="266" r:id="rId15"/>
    <p:sldId id="268" r:id="rId16"/>
    <p:sldId id="269" r:id="rId17"/>
    <p:sldId id="264" r:id="rId18"/>
    <p:sldId id="347" r:id="rId19"/>
    <p:sldId id="275" r:id="rId20"/>
    <p:sldId id="345" r:id="rId21"/>
    <p:sldId id="349" r:id="rId22"/>
    <p:sldId id="258" r:id="rId23"/>
    <p:sldId id="351" r:id="rId24"/>
    <p:sldId id="287" r:id="rId25"/>
    <p:sldId id="277" r:id="rId26"/>
    <p:sldId id="281" r:id="rId27"/>
    <p:sldId id="292" r:id="rId28"/>
    <p:sldId id="352" r:id="rId29"/>
    <p:sldId id="260" r:id="rId30"/>
    <p:sldId id="261" r:id="rId31"/>
    <p:sldId id="328" r:id="rId32"/>
    <p:sldId id="329" r:id="rId33"/>
    <p:sldId id="334" r:id="rId34"/>
    <p:sldId id="293" r:id="rId35"/>
    <p:sldId id="361" r:id="rId36"/>
    <p:sldId id="362" r:id="rId37"/>
    <p:sldId id="363" r:id="rId38"/>
    <p:sldId id="364" r:id="rId39"/>
    <p:sldId id="337" r:id="rId40"/>
    <p:sldId id="369" r:id="rId41"/>
    <p:sldId id="368" r:id="rId42"/>
    <p:sldId id="367" r:id="rId43"/>
    <p:sldId id="366" r:id="rId44"/>
    <p:sldId id="305" r:id="rId45"/>
    <p:sldId id="306" r:id="rId46"/>
    <p:sldId id="307" r:id="rId47"/>
    <p:sldId id="354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72" r:id="rId58"/>
    <p:sldId id="338" r:id="rId59"/>
    <p:sldId id="342" r:id="rId60"/>
    <p:sldId id="339" r:id="rId61"/>
    <p:sldId id="340" r:id="rId62"/>
    <p:sldId id="319" r:id="rId63"/>
    <p:sldId id="341" r:id="rId64"/>
    <p:sldId id="321" r:id="rId65"/>
    <p:sldId id="322" r:id="rId66"/>
    <p:sldId id="323" r:id="rId67"/>
    <p:sldId id="324" r:id="rId68"/>
    <p:sldId id="325" r:id="rId69"/>
    <p:sldId id="326" r:id="rId70"/>
    <p:sldId id="356" r:id="rId71"/>
    <p:sldId id="358" r:id="rId7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07679-ABDA-4719-B72D-1F7D8D02CD12}" type="datetimeFigureOut">
              <a:rPr lang="tr-TR" smtClean="0"/>
              <a:t>13.09.2016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02696-2E55-4FF8-90FC-E743A411DA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19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www.egitimhane.com</a:t>
            </a:r>
            <a:r>
              <a:rPr lang="tr-TR" baseline="0" smtClean="0"/>
              <a:t> 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02696-2E55-4FF8-90FC-E743A411DA7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543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13.09.2016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13.09.2016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13.09.2016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13.09.2016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13.09.2016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13.09.2016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13.09.2016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13.09.2016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13.09.2016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13.09.2016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13.09.2016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0C6958-D34C-4AC5-B3F7-664DF33A8EF9}" type="datetimeFigureOut">
              <a:rPr lang="tr-TR" smtClean="0"/>
              <a:pPr/>
              <a:t>13.09.2016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oksu\Desktop\Vatan%20U&#287;runa%20Baca&#287;&#305;n&#305;%20Feda%20Etti%20-%2015%20Temmuz%20Darbe%20Giri&#351;imi%20-%20TRT%20Avaz.mp4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tr-TR" sz="8000" b="1" dirty="0" smtClean="0"/>
              <a:t>15 Temmuz Demokrasi Zaferi ve Şehitleri Anma Günü </a:t>
            </a:r>
            <a:endParaRPr lang="tr-TR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74638"/>
            <a:ext cx="9586392" cy="6583362"/>
          </a:xfrm>
        </p:spPr>
        <p:txBody>
          <a:bodyPr>
            <a:noAutofit/>
          </a:bodyPr>
          <a:lstStyle/>
          <a:p>
            <a:r>
              <a:rPr lang="tr-TR" sz="9600" b="1" dirty="0" smtClean="0">
                <a:solidFill>
                  <a:srgbClr val="0070C0"/>
                </a:solidFill>
              </a:rPr>
              <a:t>      Atatürk’ün     önderliğinde Kurtuluş Savaşı’nı        kazandık.</a:t>
            </a:r>
            <a:endParaRPr lang="tr-TR" sz="9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tr-TR" sz="6000" b="1" i="1" dirty="0" smtClean="0">
                <a:solidFill>
                  <a:schemeClr val="accent6"/>
                </a:solidFill>
              </a:rPr>
              <a:t>KURTULUŞ       SAVAŞIMIZ</a:t>
            </a:r>
            <a:endParaRPr lang="tr-TR" sz="6000" b="1" i="1" dirty="0">
              <a:solidFill>
                <a:schemeClr val="accent6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6386" name="Picture 2" descr="C:\Users\Goksu\Desktop\kurtuluş savaşı\ataturkun kurtulus savasinda izledigi yol harita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05472"/>
            <a:ext cx="9143999" cy="4752528"/>
          </a:xfrm>
          <a:prstGeom prst="rect">
            <a:avLst/>
          </a:prstGeom>
          <a:noFill/>
        </p:spPr>
      </p:pic>
    </p:spTree>
  </p:cSld>
  <p:clrMapOvr>
    <a:masterClrMapping/>
  </p:clrMapOvr>
  <p:transition advTm="656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C:\Users\Goksu\Desktop\kurtuluş savaşı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Tm="538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Users\Goksu\Desktop\kurtuluş savaşı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0" y="908720"/>
            <a:ext cx="9001000" cy="5040560"/>
          </a:xfrm>
          <a:prstGeom prst="rect">
            <a:avLst/>
          </a:prstGeom>
          <a:noFill/>
        </p:spPr>
      </p:pic>
    </p:spTree>
  </p:cSld>
  <p:clrMapOvr>
    <a:masterClrMapping/>
  </p:clrMapOvr>
  <p:transition advTm="521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C:\Users\Goksu\Desktop\kurtuluş savaşı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88740" cy="4968552"/>
          </a:xfrm>
          <a:prstGeom prst="rect">
            <a:avLst/>
          </a:prstGeom>
          <a:noFill/>
        </p:spPr>
      </p:pic>
    </p:spTree>
  </p:cSld>
  <p:clrMapOvr>
    <a:masterClrMapping/>
  </p:clrMapOvr>
  <p:transition advTm="533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 descr="C:\Users\Goksu\Desktop\kurtuluş savaşı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366713"/>
            <a:ext cx="11430000" cy="7591426"/>
          </a:xfrm>
          <a:prstGeom prst="rect">
            <a:avLst/>
          </a:prstGeom>
          <a:noFill/>
        </p:spPr>
      </p:pic>
    </p:spTree>
  </p:cSld>
  <p:clrMapOvr>
    <a:masterClrMapping/>
  </p:clrMapOvr>
  <p:transition advTm="502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Goksu\Desktop\kurtuluş savaşı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400600"/>
          </a:xfrm>
          <a:prstGeom prst="rect">
            <a:avLst/>
          </a:prstGeom>
          <a:noFill/>
        </p:spPr>
      </p:pic>
    </p:spTree>
  </p:cSld>
  <p:clrMapOvr>
    <a:masterClrMapping/>
  </p:clrMapOvr>
  <p:transition advTm="491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-315416"/>
            <a:ext cx="9144000" cy="7821488"/>
          </a:xfrm>
        </p:spPr>
        <p:txBody>
          <a:bodyPr>
            <a:normAutofit fontScale="90000"/>
          </a:bodyPr>
          <a:lstStyle/>
          <a:p>
            <a:r>
              <a:rPr lang="tr-TR" sz="8000" b="1" dirty="0" smtClean="0">
                <a:solidFill>
                  <a:srgbClr val="00B050"/>
                </a:solidFill>
              </a:rPr>
              <a:t/>
            </a:r>
            <a:br>
              <a:rPr lang="tr-TR" sz="8000" b="1" dirty="0" smtClean="0">
                <a:solidFill>
                  <a:srgbClr val="00B050"/>
                </a:solidFill>
              </a:rPr>
            </a:br>
            <a:r>
              <a:rPr lang="tr-TR" sz="8000" b="1" dirty="0" smtClean="0">
                <a:solidFill>
                  <a:srgbClr val="00B050"/>
                </a:solidFill>
              </a:rPr>
              <a:t>Cumhuriyet yönetimi</a:t>
            </a:r>
            <a:r>
              <a:rPr lang="tr-TR" sz="7200" dirty="0"/>
              <a:t/>
            </a:r>
            <a:br>
              <a:rPr lang="tr-TR" sz="7200" dirty="0"/>
            </a:br>
            <a:r>
              <a:rPr lang="tr-TR" sz="7200" dirty="0" smtClean="0"/>
              <a:t> </a:t>
            </a:r>
            <a:r>
              <a:rPr lang="tr-TR" sz="10700" b="1" dirty="0" smtClean="0"/>
              <a:t>halkın</a:t>
            </a:r>
            <a:br>
              <a:rPr lang="tr-TR" sz="10700" b="1" dirty="0" smtClean="0"/>
            </a:br>
            <a:r>
              <a:rPr lang="tr-TR" sz="10700" b="1" dirty="0" smtClean="0"/>
              <a:t>kendi </a:t>
            </a:r>
            <a:r>
              <a:rPr lang="tr-TR" sz="10700" b="1" dirty="0"/>
              <a:t>kendini yönetmesidir.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  <p:transition advTm="1010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Goksu\Desktop\seçim\meclis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65493" cy="6264696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7200" b="1" dirty="0" smtClean="0">
                <a:solidFill>
                  <a:schemeClr val="accent2">
                    <a:lumMod val="75000"/>
                  </a:schemeClr>
                </a:solidFill>
              </a:rPr>
              <a:t>İLK MECLİS</a:t>
            </a:r>
            <a:endParaRPr lang="tr-TR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 advTm="535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0"/>
            <a:ext cx="10259616" cy="2810576"/>
          </a:xfrm>
        </p:spPr>
        <p:txBody>
          <a:bodyPr>
            <a:noAutofit/>
          </a:bodyPr>
          <a:lstStyle/>
          <a:p>
            <a:r>
              <a:rPr lang="tr-TR" sz="9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r-TR" sz="9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r-TR" sz="9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r-TR" sz="9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r-TR" sz="9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r-TR" sz="9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r-TR" sz="9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</a:t>
            </a:r>
            <a:r>
              <a:rPr lang="tr-TR" sz="9600" b="1" dirty="0" smtClean="0">
                <a:solidFill>
                  <a:schemeClr val="accent1">
                    <a:lumMod val="75000"/>
                  </a:schemeClr>
                </a:solidFill>
              </a:rPr>
              <a:t>T B M M</a:t>
            </a:r>
            <a:r>
              <a:rPr lang="tr-TR" sz="9600" b="1" dirty="0" smtClean="0"/>
              <a:t/>
            </a:r>
            <a:br>
              <a:rPr lang="tr-TR" sz="9600" b="1" dirty="0" smtClean="0"/>
            </a:br>
            <a:r>
              <a:rPr lang="tr-TR" b="1" dirty="0" smtClean="0">
                <a:solidFill>
                  <a:srgbClr val="0070C0"/>
                </a:solidFill>
              </a:rPr>
              <a:t>TÜRKİYE  BÜYÜK  MİLLET  MECLİSİ</a:t>
            </a:r>
            <a:endParaRPr lang="tr-TR" sz="9600" b="1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4578" name="Picture 2" descr="C:\Users\Goksu\Desktop\tbmm\tbmm-ye-ucaktan-bomba-atildi-136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026" y="2852936"/>
            <a:ext cx="9241026" cy="5040560"/>
          </a:xfrm>
          <a:prstGeom prst="rect">
            <a:avLst/>
          </a:prstGeom>
          <a:noFill/>
        </p:spPr>
      </p:pic>
    </p:spTree>
  </p:cSld>
  <p:clrMapOvr>
    <a:masterClrMapping/>
  </p:clrMapOvr>
  <p:transition advTm="605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tr-TR" sz="8800" b="1" dirty="0" smtClean="0">
                <a:solidFill>
                  <a:srgbClr val="FF0000"/>
                </a:solidFill>
                <a:latin typeface="Comic Sans MS" pitchFamily="66" charset="0"/>
              </a:rPr>
              <a:t>CUMHURİYETE</a:t>
            </a:r>
            <a:br>
              <a:rPr lang="tr-TR" sz="8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8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br>
              <a:rPr lang="tr-TR" sz="8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8800" b="1" dirty="0" smtClean="0">
                <a:solidFill>
                  <a:srgbClr val="FF0000"/>
                </a:solidFill>
                <a:latin typeface="Comic Sans MS" pitchFamily="66" charset="0"/>
              </a:rPr>
              <a:t>NASIL</a:t>
            </a:r>
            <a:br>
              <a:rPr lang="tr-TR" sz="8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8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br>
              <a:rPr lang="tr-TR" sz="8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8800" b="1" dirty="0" smtClean="0">
                <a:solidFill>
                  <a:srgbClr val="FF0000"/>
                </a:solidFill>
                <a:latin typeface="Comic Sans MS" pitchFamily="66" charset="0"/>
              </a:rPr>
              <a:t>KAVUŞTUK?</a:t>
            </a:r>
            <a:endParaRPr lang="tr-TR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 descr="C:\Users\Goksu\Desktop\tbmm\tbmm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0"/>
            <a:ext cx="1108923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28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 descr="C:\Users\Goksu\Desktop\seçim\1396642609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76200"/>
            <a:ext cx="8601075" cy="6705600"/>
          </a:xfrm>
          <a:prstGeom prst="rect">
            <a:avLst/>
          </a:prstGeom>
          <a:noFill/>
        </p:spPr>
      </p:pic>
    </p:spTree>
  </p:cSld>
  <p:clrMapOvr>
    <a:masterClrMapping/>
  </p:clrMapOvr>
  <p:transition advTm="5662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-5417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wis721 Blk BT" pitchFamily="34" charset="0"/>
                <a:ea typeface="Calibri" pitchFamily="34" charset="0"/>
                <a:cs typeface="Times New Roman" pitchFamily="18" charset="0"/>
              </a:rPr>
              <a:t>Demokrasi</a:t>
            </a:r>
            <a:r>
              <a:rPr kumimoji="0" lang="tr-TR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lk B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tr-TR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tr-TR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halkın </a:t>
            </a:r>
            <a:br>
              <a:rPr kumimoji="0" lang="tr-TR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tr-TR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yöneticileri </a:t>
            </a:r>
            <a:br>
              <a:rPr kumimoji="0" lang="tr-TR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tr-TR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özgürce seçebilmesidir.</a:t>
            </a:r>
            <a:endParaRPr kumimoji="0" lang="tr-TR" sz="8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227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Goksu\Desktop\seçim\i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08" y="1052736"/>
            <a:ext cx="9153014" cy="4752527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</a:rPr>
              <a:t>Seçim</a:t>
            </a:r>
            <a:endParaRPr lang="tr-TR" sz="9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ransition advTm="539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60648"/>
            <a:ext cx="9144000" cy="6858000"/>
          </a:xfrm>
        </p:spPr>
        <p:txBody>
          <a:bodyPr>
            <a:normAutofit/>
          </a:bodyPr>
          <a:lstStyle/>
          <a:p>
            <a:r>
              <a:rPr lang="tr-TR" sz="9600" b="1" dirty="0">
                <a:solidFill>
                  <a:srgbClr val="FF0000"/>
                </a:solidFill>
              </a:rPr>
              <a:t>Seçim</a:t>
            </a:r>
            <a:r>
              <a:rPr lang="tr-TR" sz="9600" b="1" dirty="0"/>
              <a:t> </a:t>
            </a:r>
            <a:r>
              <a:rPr lang="tr-TR" sz="9600" dirty="0" smtClean="0"/>
              <a:t/>
            </a:r>
            <a:br>
              <a:rPr lang="tr-TR" sz="9600" dirty="0" smtClean="0"/>
            </a:br>
            <a:r>
              <a:rPr lang="tr-TR" sz="9600" b="1" dirty="0" smtClean="0"/>
              <a:t>halkın </a:t>
            </a:r>
            <a:br>
              <a:rPr lang="tr-TR" sz="9600" b="1" dirty="0" smtClean="0"/>
            </a:br>
            <a:r>
              <a:rPr lang="tr-TR" sz="9600" b="1" dirty="0" smtClean="0"/>
              <a:t>oy </a:t>
            </a:r>
            <a:r>
              <a:rPr lang="tr-TR" sz="9600" b="1" dirty="0"/>
              <a:t>verme </a:t>
            </a:r>
            <a:r>
              <a:rPr lang="tr-TR" sz="9600" b="1" dirty="0" smtClean="0"/>
              <a:t>hakkını</a:t>
            </a:r>
            <a:br>
              <a:rPr lang="tr-TR" sz="9600" b="1" dirty="0" smtClean="0"/>
            </a:br>
            <a:r>
              <a:rPr lang="tr-TR" sz="9600" b="1" dirty="0" smtClean="0"/>
              <a:t> </a:t>
            </a:r>
            <a:r>
              <a:rPr lang="tr-TR" sz="9600" b="1" dirty="0"/>
              <a:t>kullanmasıdır.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  <p:transition advTm="1259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 descr="C:\Users\Goksu\Desktop\seçim\312718-3-4-beb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171400"/>
            <a:ext cx="10895710" cy="7852764"/>
          </a:xfrm>
          <a:prstGeom prst="rect">
            <a:avLst/>
          </a:prstGeom>
          <a:noFill/>
        </p:spPr>
      </p:pic>
    </p:spTree>
  </p:cSld>
  <p:clrMapOvr>
    <a:masterClrMapping/>
  </p:clrMapOvr>
  <p:transition advTm="5148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 descr="C:\Users\Goksu\Desktop\seçim\ozel-hisarda-demokrasi-der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209076" cy="4392487"/>
          </a:xfrm>
          <a:prstGeom prst="rect">
            <a:avLst/>
          </a:prstGeom>
          <a:noFill/>
        </p:spPr>
      </p:pic>
    </p:spTree>
  </p:cSld>
  <p:clrMapOvr>
    <a:masterClrMapping/>
  </p:clrMapOvr>
  <p:transition advTm="8611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tr-TR" sz="14000" b="1" dirty="0" smtClean="0">
                <a:latin typeface="Prida36" pitchFamily="50" charset="0"/>
              </a:rPr>
              <a:t>DARBE</a:t>
            </a:r>
            <a:br>
              <a:rPr lang="tr-TR" sz="14000" b="1" dirty="0" smtClean="0">
                <a:latin typeface="Prida36" pitchFamily="50" charset="0"/>
              </a:rPr>
            </a:br>
            <a:r>
              <a:rPr lang="tr-TR" sz="14000" b="1" dirty="0" smtClean="0">
                <a:latin typeface="Prida36" pitchFamily="50" charset="0"/>
              </a:rPr>
              <a:t> </a:t>
            </a:r>
            <a:br>
              <a:rPr lang="tr-TR" sz="14000" b="1" dirty="0" smtClean="0">
                <a:latin typeface="Prida36" pitchFamily="50" charset="0"/>
              </a:rPr>
            </a:br>
            <a:r>
              <a:rPr lang="tr-TR" sz="14000" b="1" dirty="0" smtClean="0">
                <a:latin typeface="Prida36" pitchFamily="50" charset="0"/>
              </a:rPr>
              <a:t>NEDİR?</a:t>
            </a:r>
            <a:endParaRPr lang="tr-TR" sz="14000" b="1" dirty="0">
              <a:latin typeface="Prida36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5" name="Picture 3" descr="C:\Users\Goksu\Desktop\seçim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774" y="1340768"/>
            <a:ext cx="9194774" cy="4869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9144000" cy="6858000"/>
          </a:xfrm>
        </p:spPr>
        <p:txBody>
          <a:bodyPr>
            <a:noAutofit/>
          </a:bodyPr>
          <a:lstStyle/>
          <a:p>
            <a:r>
              <a:rPr lang="tr-TR" sz="8800" b="1" dirty="0" smtClean="0">
                <a:latin typeface="Showcard Gothic" pitchFamily="82" charset="0"/>
              </a:rPr>
              <a:t>Darbe</a:t>
            </a:r>
            <a:r>
              <a:rPr lang="tr-TR" sz="8800" dirty="0" smtClean="0"/>
              <a:t> </a:t>
            </a:r>
            <a:br>
              <a:rPr lang="tr-TR" sz="8800" dirty="0" smtClean="0"/>
            </a:br>
            <a:r>
              <a:rPr lang="tr-TR" sz="9600" b="1" dirty="0" smtClean="0"/>
              <a:t>halkın </a:t>
            </a:r>
            <a:r>
              <a:rPr lang="tr-TR" sz="9600" b="1" dirty="0"/>
              <a:t>seçme hakkını </a:t>
            </a:r>
            <a:r>
              <a:rPr lang="tr-TR" sz="9600" b="1" dirty="0" smtClean="0"/>
              <a:t/>
            </a:r>
            <a:br>
              <a:rPr lang="tr-TR" sz="9600" b="1" dirty="0" smtClean="0"/>
            </a:br>
            <a:r>
              <a:rPr lang="tr-TR" sz="9600" b="1" dirty="0" smtClean="0"/>
              <a:t>elinden </a:t>
            </a:r>
            <a:r>
              <a:rPr lang="tr-TR" sz="9600" b="1" dirty="0"/>
              <a:t>almaktır.</a:t>
            </a:r>
            <a:r>
              <a:rPr lang="tr-TR" sz="8800" dirty="0"/>
              <a:t/>
            </a:r>
            <a:br>
              <a:rPr lang="tr-TR" sz="8800" dirty="0"/>
            </a:br>
            <a:endParaRPr lang="tr-TR" sz="8800" dirty="0"/>
          </a:p>
        </p:txBody>
      </p:sp>
    </p:spTree>
  </p:cSld>
  <p:clrMapOvr>
    <a:masterClrMapping/>
  </p:clrMapOvr>
  <p:transition advTm="1285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tr-TR" sz="9600" b="1" dirty="0" smtClean="0"/>
              <a:t/>
            </a:r>
            <a:br>
              <a:rPr lang="tr-TR" sz="9600" b="1" dirty="0" smtClean="0"/>
            </a:br>
            <a:r>
              <a:rPr lang="tr-TR" sz="9600" b="1" dirty="0" smtClean="0"/>
              <a:t/>
            </a:r>
            <a:br>
              <a:rPr lang="tr-TR" sz="9600" b="1" dirty="0" smtClean="0"/>
            </a:br>
            <a:r>
              <a:rPr lang="tr-TR" sz="9600" b="1" dirty="0" smtClean="0"/>
              <a:t/>
            </a:r>
            <a:br>
              <a:rPr lang="tr-TR" sz="9600" b="1" dirty="0" smtClean="0"/>
            </a:br>
            <a:r>
              <a:rPr lang="tr-TR" sz="9600" b="1" dirty="0" smtClean="0"/>
              <a:t/>
            </a:r>
            <a:br>
              <a:rPr lang="tr-TR" sz="9600" b="1" dirty="0" smtClean="0"/>
            </a:br>
            <a:r>
              <a:rPr lang="tr-TR" sz="9000" b="1" dirty="0" smtClean="0"/>
              <a:t>1.Dünya Savaşı’nda</a:t>
            </a:r>
            <a:br>
              <a:rPr lang="tr-TR" sz="9000" b="1" dirty="0" smtClean="0"/>
            </a:br>
            <a:r>
              <a:rPr lang="tr-TR" sz="9000" b="1" dirty="0" smtClean="0">
                <a:solidFill>
                  <a:srgbClr val="00B0F0"/>
                </a:solidFill>
              </a:rPr>
              <a:t>Osmanlı</a:t>
            </a:r>
            <a:br>
              <a:rPr lang="tr-TR" sz="9000" b="1" dirty="0" smtClean="0">
                <a:solidFill>
                  <a:srgbClr val="00B0F0"/>
                </a:solidFill>
              </a:rPr>
            </a:br>
            <a:r>
              <a:rPr lang="tr-TR" sz="9000" b="1" dirty="0" smtClean="0">
                <a:solidFill>
                  <a:srgbClr val="00B0F0"/>
                </a:solidFill>
              </a:rPr>
              <a:t>Devletimiz </a:t>
            </a:r>
            <a:r>
              <a:rPr lang="tr-TR" sz="9000" b="1" dirty="0" smtClean="0"/>
              <a:t/>
            </a:r>
            <a:br>
              <a:rPr lang="tr-TR" sz="9000" b="1" dirty="0" smtClean="0"/>
            </a:br>
            <a:r>
              <a:rPr lang="tr-TR" sz="9000" b="1" dirty="0" smtClean="0">
                <a:solidFill>
                  <a:srgbClr val="FF0000"/>
                </a:solidFill>
              </a:rPr>
              <a:t>yenik sayıldı. </a:t>
            </a:r>
            <a:endParaRPr lang="tr-TR" sz="9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0"/>
            <a:ext cx="9144000" cy="6858000"/>
          </a:xfrm>
        </p:spPr>
        <p:txBody>
          <a:bodyPr>
            <a:normAutofit/>
          </a:bodyPr>
          <a:lstStyle/>
          <a:p>
            <a:r>
              <a:rPr lang="tr-TR" sz="9600" dirty="0" smtClean="0">
                <a:latin typeface="Showcard Gothic" pitchFamily="82" charset="0"/>
              </a:rPr>
              <a:t>15 </a:t>
            </a:r>
            <a:r>
              <a:rPr lang="tr-TR" sz="9600" dirty="0" err="1" smtClean="0">
                <a:latin typeface="Showcard Gothic" pitchFamily="82" charset="0"/>
              </a:rPr>
              <a:t>TEMMUZ’da</a:t>
            </a:r>
            <a:r>
              <a:rPr lang="tr-TR" sz="9600" dirty="0" smtClean="0">
                <a:latin typeface="Showcard Gothic" pitchFamily="82" charset="0"/>
              </a:rPr>
              <a:t/>
            </a:r>
            <a:br>
              <a:rPr lang="tr-TR" sz="9600" dirty="0" smtClean="0">
                <a:latin typeface="Showcard Gothic" pitchFamily="82" charset="0"/>
              </a:rPr>
            </a:br>
            <a:r>
              <a:rPr lang="tr-TR" sz="9600" dirty="0">
                <a:latin typeface="Showcard Gothic" pitchFamily="82" charset="0"/>
              </a:rPr>
              <a:t/>
            </a:r>
            <a:br>
              <a:rPr lang="tr-TR" sz="9600" dirty="0">
                <a:latin typeface="Showcard Gothic" pitchFamily="82" charset="0"/>
              </a:rPr>
            </a:br>
            <a:r>
              <a:rPr lang="tr-TR" sz="9600" dirty="0" smtClean="0">
                <a:latin typeface="Showcard Gothic" pitchFamily="82" charset="0"/>
              </a:rPr>
              <a:t>      NE OLDU?</a:t>
            </a:r>
            <a:br>
              <a:rPr lang="tr-TR" sz="9600" dirty="0" smtClean="0">
                <a:latin typeface="Showcard Gothic" pitchFamily="82" charset="0"/>
              </a:rPr>
            </a:br>
            <a:endParaRPr lang="tr-TR" sz="9600" dirty="0">
              <a:latin typeface="Showcard Gothic" pitchFamily="82" charset="0"/>
            </a:endParaRPr>
          </a:p>
        </p:txBody>
      </p:sp>
    </p:spTree>
  </p:cSld>
  <p:clrMapOvr>
    <a:masterClrMapping/>
  </p:clrMapOvr>
  <p:transition advTm="8424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Goksu\Desktop\demokrasi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2194" y="0"/>
            <a:ext cx="10048388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6858000"/>
          </a:xfrm>
        </p:spPr>
        <p:txBody>
          <a:bodyPr>
            <a:normAutofit/>
          </a:bodyPr>
          <a:lstStyle/>
          <a:p>
            <a:r>
              <a:rPr lang="tr-TR" sz="6000" b="1" dirty="0" smtClean="0"/>
              <a:t>15 Temmuz gecesi,</a:t>
            </a:r>
            <a:br>
              <a:rPr lang="tr-TR" sz="6000" b="1" dirty="0" smtClean="0"/>
            </a:br>
            <a:r>
              <a:rPr lang="tr-TR" sz="6000" dirty="0" smtClean="0"/>
              <a:t>ülkemizi, milletimizi,</a:t>
            </a:r>
            <a:br>
              <a:rPr lang="tr-TR" sz="6000" dirty="0" smtClean="0"/>
            </a:br>
            <a:r>
              <a:rPr lang="tr-TR" sz="6000" dirty="0" smtClean="0"/>
              <a:t>demokrasimizi, Cumhuriyetimizi ve aydınlık geleceğimizi yok etmek isteyen </a:t>
            </a:r>
            <a:r>
              <a:rPr lang="tr-TR" sz="6000" b="1" dirty="0" smtClean="0"/>
              <a:t>vatan hainleri</a:t>
            </a:r>
            <a:br>
              <a:rPr lang="tr-TR" sz="6000" b="1" dirty="0" smtClean="0"/>
            </a:br>
            <a:r>
              <a:rPr lang="tr-TR" sz="6000" b="1" dirty="0" smtClean="0"/>
              <a:t>harekete geçtiler.</a:t>
            </a:r>
            <a:endParaRPr lang="tr-TR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tr-TR" sz="7200" b="1" dirty="0" smtClean="0"/>
              <a:t>Milletin silahlarını </a:t>
            </a:r>
            <a:br>
              <a:rPr lang="tr-TR" sz="7200" b="1" dirty="0" smtClean="0"/>
            </a:br>
            <a:r>
              <a:rPr lang="tr-TR" sz="7200" b="1" dirty="0" smtClean="0"/>
              <a:t>yine bu aziz ve fedakar millete doğrultarak</a:t>
            </a:r>
            <a:br>
              <a:rPr lang="tr-TR" sz="7200" b="1" dirty="0" smtClean="0"/>
            </a:br>
            <a:r>
              <a:rPr lang="tr-TR" sz="7200" b="1" dirty="0" smtClean="0"/>
              <a:t>kanlı bir darbe </a:t>
            </a:r>
            <a:br>
              <a:rPr lang="tr-TR" sz="7200" b="1" dirty="0" smtClean="0"/>
            </a:br>
            <a:r>
              <a:rPr lang="tr-TR" sz="7200" b="1" dirty="0" smtClean="0"/>
              <a:t>girişiminde bulundular.</a:t>
            </a:r>
            <a:endParaRPr lang="tr-TR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Goksu\Desktop\demokrasi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1633538"/>
            <a:ext cx="6381750" cy="3590925"/>
          </a:xfrm>
          <a:prstGeom prst="rect">
            <a:avLst/>
          </a:prstGeom>
          <a:noFill/>
        </p:spPr>
      </p:pic>
      <p:pic>
        <p:nvPicPr>
          <p:cNvPr id="6147" name="Picture 3" descr="C:\Users\Goksu\Desktop\demokrasi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908720"/>
            <a:ext cx="9231560" cy="4615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2376264"/>
          </a:xfrm>
        </p:spPr>
        <p:txBody>
          <a:bodyPr>
            <a:noAutofit/>
          </a:bodyPr>
          <a:lstStyle/>
          <a:p>
            <a:pPr algn="ctr"/>
            <a:r>
              <a:rPr lang="tr-TR" sz="9600" b="1" dirty="0" smtClean="0"/>
              <a:t>TBMM’yi bombaladılar.</a:t>
            </a:r>
            <a:endParaRPr lang="tr-TR" sz="9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 descr="C:\Users\Goksu\Desktop\tbmm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2897561"/>
            <a:ext cx="9666631" cy="396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Goksu\Desktop\tbmm\5789bbb1402011f4245f5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906"/>
            <a:ext cx="9144000" cy="7163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Goksu\Desktop\tbmm\tarihinde-ilk-kez-bombalanan-tbmm-buyuk-hasar-gordu7212005b392d54295f5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260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Goksu\Desktop\tbmm\tbmm-bomba-sonrasi-fotogr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" y="-6532"/>
            <a:ext cx="9135308" cy="6864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9144000" cy="6858000"/>
          </a:xfrm>
        </p:spPr>
        <p:txBody>
          <a:bodyPr>
            <a:noAutofit/>
          </a:bodyPr>
          <a:lstStyle/>
          <a:p>
            <a:r>
              <a:rPr lang="tr-TR" sz="6600" b="1" dirty="0" smtClean="0"/>
              <a:t>Ancak, </a:t>
            </a:r>
            <a:br>
              <a:rPr lang="tr-TR" sz="6600" b="1" dirty="0" smtClean="0"/>
            </a:br>
            <a:r>
              <a:rPr lang="tr-TR" sz="6600" b="1" dirty="0" smtClean="0"/>
              <a:t>milletimiz</a:t>
            </a:r>
            <a:br>
              <a:rPr lang="tr-TR" sz="6600" b="1" dirty="0" smtClean="0"/>
            </a:br>
            <a:r>
              <a:rPr lang="tr-TR" sz="6600" b="1" dirty="0" smtClean="0"/>
              <a:t> sokakları, meydanları doldurarak</a:t>
            </a:r>
            <a:br>
              <a:rPr lang="tr-TR" sz="6600" b="1" dirty="0" smtClean="0"/>
            </a:br>
            <a:r>
              <a:rPr lang="tr-TR" sz="6600" b="1" dirty="0" smtClean="0"/>
              <a:t>ve ölümü göze alarak </a:t>
            </a:r>
            <a:br>
              <a:rPr lang="tr-TR" sz="6600" b="1" dirty="0" smtClean="0"/>
            </a:br>
            <a:r>
              <a:rPr lang="tr-TR" sz="6600" b="1" dirty="0" smtClean="0"/>
              <a:t>darbe girişimini </a:t>
            </a:r>
            <a:br>
              <a:rPr lang="tr-TR" sz="6600" b="1" dirty="0" smtClean="0"/>
            </a:br>
            <a:r>
              <a:rPr lang="tr-TR" sz="6600" b="1" dirty="0" smtClean="0"/>
              <a:t>başarısızlığa uğrattı. </a:t>
            </a:r>
            <a:endParaRPr lang="tr-TR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Goksu\Desktop\kurtuluş savaşı\ÇANAKK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66182" y="548680"/>
            <a:ext cx="11910182" cy="5760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Goksu\Desktop\demokrasi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747713"/>
            <a:ext cx="9525000" cy="536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Goksu\Desktop\demokrasi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759" y="692696"/>
            <a:ext cx="9857956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Goksu\Desktop\demokrasi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392" y="1124744"/>
            <a:ext cx="9317392" cy="5372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Goksu\Desktop\demokrasi\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547" y="476672"/>
            <a:ext cx="9231547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Goksu\Desktop\demokrasi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291" y="548680"/>
            <a:ext cx="9766085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Goksu\Desktop\demokrasi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401405" cy="5273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Goksu\Desktop\demokrasi\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716" y="764704"/>
            <a:ext cx="949743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-315416"/>
            <a:ext cx="9144000" cy="7893496"/>
          </a:xfrm>
        </p:spPr>
        <p:txBody>
          <a:bodyPr>
            <a:noAutofit/>
          </a:bodyPr>
          <a:lstStyle/>
          <a:p>
            <a:r>
              <a:rPr lang="tr-TR" sz="6600" b="1" dirty="0" smtClean="0">
                <a:solidFill>
                  <a:srgbClr val="0070C0"/>
                </a:solidFill>
              </a:rPr>
              <a:t/>
            </a:r>
            <a:br>
              <a:rPr lang="tr-TR" sz="6600" b="1" dirty="0" smtClean="0">
                <a:solidFill>
                  <a:srgbClr val="0070C0"/>
                </a:solidFill>
              </a:rPr>
            </a:br>
            <a:r>
              <a:rPr lang="tr-TR" sz="6600" b="1" dirty="0" smtClean="0">
                <a:solidFill>
                  <a:srgbClr val="0070C0"/>
                </a:solidFill>
              </a:rPr>
              <a:t/>
            </a:r>
            <a:br>
              <a:rPr lang="tr-TR" sz="6600" b="1" dirty="0" smtClean="0">
                <a:solidFill>
                  <a:srgbClr val="0070C0"/>
                </a:solidFill>
              </a:rPr>
            </a:br>
            <a:r>
              <a:rPr lang="tr-TR" sz="6600" b="1" dirty="0" smtClean="0">
                <a:solidFill>
                  <a:srgbClr val="0070C0"/>
                </a:solidFill>
              </a:rPr>
              <a:t/>
            </a:r>
            <a:br>
              <a:rPr lang="tr-TR" sz="6600" b="1" dirty="0" smtClean="0">
                <a:solidFill>
                  <a:srgbClr val="0070C0"/>
                </a:solidFill>
              </a:rPr>
            </a:br>
            <a:r>
              <a:rPr lang="tr-TR" sz="6600" b="1" dirty="0" smtClean="0">
                <a:solidFill>
                  <a:srgbClr val="0070C0"/>
                </a:solidFill>
              </a:rPr>
              <a:t/>
            </a:r>
            <a:br>
              <a:rPr lang="tr-TR" sz="6600" b="1" dirty="0" smtClean="0">
                <a:solidFill>
                  <a:srgbClr val="0070C0"/>
                </a:solidFill>
              </a:rPr>
            </a:br>
            <a:r>
              <a:rPr lang="tr-TR" sz="6600" b="1" dirty="0" smtClean="0">
                <a:solidFill>
                  <a:srgbClr val="0070C0"/>
                </a:solidFill>
              </a:rPr>
              <a:t/>
            </a:r>
            <a:br>
              <a:rPr lang="tr-TR" sz="6600" b="1" dirty="0" smtClean="0">
                <a:solidFill>
                  <a:srgbClr val="0070C0"/>
                </a:solidFill>
              </a:rPr>
            </a:br>
            <a:r>
              <a:rPr lang="tr-TR" sz="6600" b="1" dirty="0" smtClean="0">
                <a:solidFill>
                  <a:srgbClr val="0070C0"/>
                </a:solidFill>
              </a:rPr>
              <a:t/>
            </a:r>
            <a:br>
              <a:rPr lang="tr-TR" sz="6600" b="1" dirty="0" smtClean="0">
                <a:solidFill>
                  <a:srgbClr val="0070C0"/>
                </a:solidFill>
              </a:rPr>
            </a:br>
            <a:r>
              <a:rPr lang="tr-TR" sz="6600" b="1" dirty="0" smtClean="0">
                <a:solidFill>
                  <a:srgbClr val="0070C0"/>
                </a:solidFill>
              </a:rPr>
              <a:t/>
            </a:r>
            <a:br>
              <a:rPr lang="tr-TR" sz="6600" b="1" dirty="0" smtClean="0">
                <a:solidFill>
                  <a:srgbClr val="0070C0"/>
                </a:solidFill>
              </a:rPr>
            </a:br>
            <a:r>
              <a:rPr lang="tr-TR" sz="6000" b="1" dirty="0" smtClean="0">
                <a:solidFill>
                  <a:srgbClr val="0070C0"/>
                </a:solidFill>
              </a:rPr>
              <a:t>Tıpkı Çanakkale’de, </a:t>
            </a:r>
            <a:br>
              <a:rPr lang="tr-TR" sz="6000" b="1" dirty="0" smtClean="0">
                <a:solidFill>
                  <a:srgbClr val="0070C0"/>
                </a:solidFill>
              </a:rPr>
            </a:br>
            <a:r>
              <a:rPr lang="tr-TR" sz="6000" b="1" dirty="0" smtClean="0">
                <a:solidFill>
                  <a:srgbClr val="0070C0"/>
                </a:solidFill>
              </a:rPr>
              <a:t>İstiklal Savaşımızda olduğu gibi, </a:t>
            </a:r>
            <a:br>
              <a:rPr lang="tr-TR" sz="6000" b="1" dirty="0" smtClean="0">
                <a:solidFill>
                  <a:srgbClr val="0070C0"/>
                </a:solidFill>
              </a:rPr>
            </a:br>
            <a:r>
              <a:rPr lang="tr-TR" sz="6000" b="1" dirty="0" smtClean="0">
                <a:solidFill>
                  <a:srgbClr val="0070C0"/>
                </a:solidFill>
              </a:rPr>
              <a:t>tüm fertleriyle </a:t>
            </a:r>
            <a:br>
              <a:rPr lang="tr-TR" sz="6000" b="1" dirty="0" smtClean="0">
                <a:solidFill>
                  <a:srgbClr val="0070C0"/>
                </a:solidFill>
              </a:rPr>
            </a:br>
            <a:r>
              <a:rPr lang="tr-TR" sz="6000" b="1" dirty="0" smtClean="0">
                <a:solidFill>
                  <a:srgbClr val="0070C0"/>
                </a:solidFill>
              </a:rPr>
              <a:t>tek yürek oldu </a:t>
            </a:r>
            <a:br>
              <a:rPr lang="tr-TR" sz="6000" b="1" dirty="0" smtClean="0">
                <a:solidFill>
                  <a:srgbClr val="0070C0"/>
                </a:solidFill>
              </a:rPr>
            </a:br>
            <a:r>
              <a:rPr lang="tr-TR" sz="6000" b="1" dirty="0" smtClean="0">
                <a:solidFill>
                  <a:srgbClr val="0070C0"/>
                </a:solidFill>
              </a:rPr>
              <a:t>ve darbecilere </a:t>
            </a:r>
            <a:br>
              <a:rPr lang="tr-TR" sz="6000" b="1" dirty="0" smtClean="0">
                <a:solidFill>
                  <a:srgbClr val="0070C0"/>
                </a:solidFill>
              </a:rPr>
            </a:br>
            <a:r>
              <a:rPr lang="tr-TR" sz="6000" b="1" dirty="0" smtClean="0">
                <a:solidFill>
                  <a:srgbClr val="0070C0"/>
                </a:solidFill>
              </a:rPr>
              <a:t>gereken cevabı verdi. </a:t>
            </a:r>
            <a:r>
              <a:rPr lang="tr-TR" sz="6600" b="1" dirty="0" smtClean="0">
                <a:solidFill>
                  <a:srgbClr val="0070C0"/>
                </a:solidFill>
              </a:rPr>
              <a:t/>
            </a:r>
            <a:br>
              <a:rPr lang="tr-TR" sz="6600" b="1" dirty="0" smtClean="0">
                <a:solidFill>
                  <a:srgbClr val="0070C0"/>
                </a:solidFill>
              </a:rPr>
            </a:br>
            <a:endParaRPr lang="tr-TR" sz="6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Goksu\Desktop\demokrasi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14130"/>
            <a:ext cx="9158355" cy="6039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C:\Users\Goksu\Desktop\demokrasi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692696"/>
            <a:ext cx="951534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Goksu\Desktop\kurtuluş savaşı\ind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9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C:\Users\Goksu\Desktop\demokrasi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555" y="260648"/>
            <a:ext cx="936432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Users\Goksu\Desktop\demokrasi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516" y="332656"/>
            <a:ext cx="928903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C:\Users\Goksu\Desktop\demokrasi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237127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 descr="C:\Users\Goksu\Desktop\demokrasi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 descr="C:\Users\Goksu\Desktop\demokrasi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381000"/>
            <a:ext cx="11430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 descr="C:\Users\Goksu\Desktop\demokrasi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288"/>
            <a:ext cx="9144000" cy="606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 descr="C:\Users\Goksu\Desktop\demokrasi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059" y="836712"/>
            <a:ext cx="937211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Vatan Uğruna Bacağını Feda Etti - 15 Temmuz Darbe Girişimi - TRT Avaz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700088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tr-TR" sz="6600" b="1" dirty="0" smtClean="0"/>
              <a:t>15 Temmuz gecesi harekete geçen hainler, ertesi gün akşam olmadan milletimiz tarafından hüsrana uğratıldılar.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Goksu\Desktop\demokrasi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Goksu\Desktop\kurtuluş savaşı\tarihi_olaylar_canakkale-jpg_80255701_1436000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825" cy="6856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540552" cy="6858000"/>
          </a:xfrm>
        </p:spPr>
        <p:txBody>
          <a:bodyPr>
            <a:normAutofit/>
          </a:bodyPr>
          <a:lstStyle/>
          <a:p>
            <a:r>
              <a:rPr lang="tr-TR" sz="6600" b="1" dirty="0" smtClean="0"/>
              <a:t>Bu darbe girişimi milletimize, Meclisimize, demokrasimize, Cumhuriyetimize, aydınlık yarınlarımıza ve şanlı ordumuza karşı yapıldı.</a:t>
            </a:r>
            <a:endParaRPr lang="tr-TR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tr-TR" sz="9600" b="1" dirty="0" smtClean="0">
                <a:solidFill>
                  <a:srgbClr val="7030A0"/>
                </a:solidFill>
              </a:rPr>
              <a:t>Ordumuz ve Mehmetçiğimiz bizim gözbebeğimizdir.</a:t>
            </a:r>
            <a:endParaRPr lang="tr-TR" sz="9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tr-TR" sz="9600" b="1" dirty="0" smtClean="0"/>
              <a:t>VE ŞEHİTLERİMİZ…</a:t>
            </a:r>
            <a:endParaRPr lang="tr-TR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Goksu\Desktop\demokrasi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001" y="223690"/>
            <a:ext cx="9183001" cy="6301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Goksu\Desktop\demokrasi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6" y="332656"/>
            <a:ext cx="936455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Goksu\Desktop\demokrasi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541" y="404664"/>
            <a:ext cx="956760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Goksu\Desktop\demokrasi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218398" cy="4878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Goksu\Desktop\demokrasi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788" y="-284163"/>
            <a:ext cx="5684837" cy="7427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tr-TR" sz="7200" b="1" dirty="0" smtClean="0">
                <a:solidFill>
                  <a:schemeClr val="accent2">
                    <a:lumMod val="75000"/>
                  </a:schemeClr>
                </a:solidFill>
              </a:rPr>
              <a:t>Şehitlerimiz ve gazilerimiz, </a:t>
            </a:r>
            <a:br>
              <a:rPr lang="tr-TR" sz="7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sz="7200" b="1" dirty="0" smtClean="0">
                <a:solidFill>
                  <a:schemeClr val="accent2">
                    <a:lumMod val="75000"/>
                  </a:schemeClr>
                </a:solidFill>
              </a:rPr>
              <a:t>15 Temmuz gecesi, cesaretleriyle, kahramanlıklarıyla</a:t>
            </a:r>
            <a:br>
              <a:rPr lang="tr-TR" sz="7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sz="7200" b="1" dirty="0" smtClean="0">
                <a:solidFill>
                  <a:schemeClr val="accent2">
                    <a:lumMod val="75000"/>
                  </a:schemeClr>
                </a:solidFill>
              </a:rPr>
              <a:t> tarih yazdılar.</a:t>
            </a:r>
            <a:endParaRPr lang="tr-TR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tr-TR" sz="12000" b="1" dirty="0" smtClean="0">
                <a:solidFill>
                  <a:srgbClr val="FF0000"/>
                </a:solidFill>
              </a:rPr>
              <a:t>Şehitlerimiz, kalbimizde yaşayacak.</a:t>
            </a:r>
            <a:endParaRPr lang="tr-TR" sz="1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Goksu\Desktop\kurtuluş savaşı\81b1e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27" y="404664"/>
            <a:ext cx="9164654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Goksu\Desktop\demokrasi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6" y="1268760"/>
            <a:ext cx="9134884" cy="4324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Goksu\Desktop\demokrasi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6" y="188640"/>
            <a:ext cx="9145386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Autofit/>
          </a:bodyPr>
          <a:lstStyle/>
          <a:p>
            <a:r>
              <a:rPr lang="tr-TR" sz="14000" b="1" dirty="0" smtClean="0"/>
              <a:t>Yurdumuz işgal edildi.</a:t>
            </a:r>
            <a:endParaRPr lang="tr-TR" sz="1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Goksu\Desktop\kurtuluş savaşı\funkolik_1263394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655" y="476672"/>
            <a:ext cx="9463908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567</TotalTime>
  <Words>97</Words>
  <Application>Microsoft Office PowerPoint</Application>
  <PresentationFormat>Ekran Gösterisi (4:3)</PresentationFormat>
  <Paragraphs>28</Paragraphs>
  <Slides>71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71</vt:i4>
      </vt:variant>
    </vt:vector>
  </HeadingPairs>
  <TitlesOfParts>
    <vt:vector size="72" baseType="lpstr">
      <vt:lpstr>Akış</vt:lpstr>
      <vt:lpstr>15 Temmuz Demokrasi Zaferi ve Şehitleri Anma Günü </vt:lpstr>
      <vt:lpstr>CUMHURİYETE   NASIL   KAVUŞTUK?</vt:lpstr>
      <vt:lpstr>    1.Dünya Savaşı’nda Osmanlı Devletimiz  yenik sayıldı. </vt:lpstr>
      <vt:lpstr>PowerPoint Sunusu</vt:lpstr>
      <vt:lpstr>PowerPoint Sunusu</vt:lpstr>
      <vt:lpstr>PowerPoint Sunusu</vt:lpstr>
      <vt:lpstr>PowerPoint Sunusu</vt:lpstr>
      <vt:lpstr>Yurdumuz işgal edildi.</vt:lpstr>
      <vt:lpstr>PowerPoint Sunusu</vt:lpstr>
      <vt:lpstr>      Atatürk’ün     önderliğinde Kurtuluş Savaşı’nı        kazandık.</vt:lpstr>
      <vt:lpstr>KURTULUŞ       SAVAŞIMIZ</vt:lpstr>
      <vt:lpstr>PowerPoint Sunusu</vt:lpstr>
      <vt:lpstr>PowerPoint Sunusu</vt:lpstr>
      <vt:lpstr>PowerPoint Sunusu</vt:lpstr>
      <vt:lpstr>PowerPoint Sunusu</vt:lpstr>
      <vt:lpstr>PowerPoint Sunusu</vt:lpstr>
      <vt:lpstr> Cumhuriyet yönetimi  halkın kendi kendini yönetmesidir. </vt:lpstr>
      <vt:lpstr>İLK MECLİS</vt:lpstr>
      <vt:lpstr>            T B M M TÜRKİYE  BÜYÜK  MİLLET  MECLİSİ</vt:lpstr>
      <vt:lpstr>PowerPoint Sunusu</vt:lpstr>
      <vt:lpstr>PowerPoint Sunusu</vt:lpstr>
      <vt:lpstr>Demokrasi  halkın  yöneticileri  özgürce seçebilmesidir.</vt:lpstr>
      <vt:lpstr>Seçim</vt:lpstr>
      <vt:lpstr>Seçim  halkın  oy verme hakkını  kullanmasıdır. </vt:lpstr>
      <vt:lpstr>PowerPoint Sunusu</vt:lpstr>
      <vt:lpstr>PowerPoint Sunusu</vt:lpstr>
      <vt:lpstr>DARBE   NEDİR?</vt:lpstr>
      <vt:lpstr>PowerPoint Sunusu</vt:lpstr>
      <vt:lpstr>Darbe  halkın seçme hakkını  elinden almaktır. </vt:lpstr>
      <vt:lpstr>15 TEMMUZ’da        NE OLDU? </vt:lpstr>
      <vt:lpstr>PowerPoint Sunusu</vt:lpstr>
      <vt:lpstr>15 Temmuz gecesi, ülkemizi, milletimizi, demokrasimizi, Cumhuriyetimizi ve aydınlık geleceğimizi yok etmek isteyen vatan hainleri harekete geçtiler.</vt:lpstr>
      <vt:lpstr>Milletin silahlarını  yine bu aziz ve fedakar millete doğrultarak kanlı bir darbe  girişiminde bulundular.</vt:lpstr>
      <vt:lpstr>PowerPoint Sunusu</vt:lpstr>
      <vt:lpstr>TBMM’yi bombaladılar.</vt:lpstr>
      <vt:lpstr>PowerPoint Sunusu</vt:lpstr>
      <vt:lpstr>PowerPoint Sunusu</vt:lpstr>
      <vt:lpstr>PowerPoint Sunusu</vt:lpstr>
      <vt:lpstr>Ancak,  milletimiz  sokakları, meydanları doldurarak ve ölümü göze alarak  darbe girişimini  başarısızlığa uğrattı.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Tıpkı Çanakkale’de,  İstiklal Savaşımızda olduğu gibi,  tüm fertleriyle  tek yürek oldu  ve darbecilere  gereken cevabı verdi.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15 Temmuz gecesi harekete geçen hainler, ertesi gün akşam olmadan milletimiz tarafından hüsrana uğratıldılar.  </vt:lpstr>
      <vt:lpstr>PowerPoint Sunusu</vt:lpstr>
      <vt:lpstr>Bu darbe girişimi milletimize, Meclisimize, demokrasimize, Cumhuriyetimize, aydınlık yarınlarımıza ve şanlı ordumuza karşı yapıldı.</vt:lpstr>
      <vt:lpstr>Ordumuz ve Mehmetçiğimiz bizim gözbebeğimizdir.</vt:lpstr>
      <vt:lpstr>VE ŞEHİTLERİMİZ…</vt:lpstr>
      <vt:lpstr>PowerPoint Sunusu</vt:lpstr>
      <vt:lpstr>PowerPoint Sunusu</vt:lpstr>
      <vt:lpstr>PowerPoint Sunusu</vt:lpstr>
      <vt:lpstr>PowerPoint Sunusu</vt:lpstr>
      <vt:lpstr>PowerPoint Sunusu</vt:lpstr>
      <vt:lpstr>Şehitlerimiz ve gazilerimiz,  15 Temmuz gecesi, cesaretleriyle, kahramanlıklarıyla  tarih yazdılar.</vt:lpstr>
      <vt:lpstr>Şehitlerimiz, kalbimizde yaşayacak.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TEMMUZ</dc:title>
  <dc:creator>Goksu</dc:creator>
  <cp:lastModifiedBy>win7</cp:lastModifiedBy>
  <cp:revision>44</cp:revision>
  <dcterms:created xsi:type="dcterms:W3CDTF">2016-09-11T15:45:44Z</dcterms:created>
  <dcterms:modified xsi:type="dcterms:W3CDTF">2016-09-13T05:05:52Z</dcterms:modified>
</cp:coreProperties>
</file>